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2" r:id="rId1"/>
  </p:sldMasterIdLst>
  <p:notesMasterIdLst>
    <p:notesMasterId r:id="rId67"/>
  </p:notesMasterIdLst>
  <p:sldIdLst>
    <p:sldId id="256" r:id="rId2"/>
    <p:sldId id="307"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4" r:id="rId19"/>
    <p:sldId id="292" r:id="rId20"/>
    <p:sldId id="293" r:id="rId21"/>
    <p:sldId id="387" r:id="rId22"/>
    <p:sldId id="276" r:id="rId23"/>
    <p:sldId id="277" r:id="rId24"/>
    <p:sldId id="278" r:id="rId25"/>
    <p:sldId id="279" r:id="rId26"/>
    <p:sldId id="280" r:id="rId27"/>
    <p:sldId id="281" r:id="rId28"/>
    <p:sldId id="282" r:id="rId29"/>
    <p:sldId id="283" r:id="rId30"/>
    <p:sldId id="284" r:id="rId31"/>
    <p:sldId id="286" r:id="rId32"/>
    <p:sldId id="285" r:id="rId33"/>
    <p:sldId id="287" r:id="rId34"/>
    <p:sldId id="288" r:id="rId35"/>
    <p:sldId id="290" r:id="rId36"/>
    <p:sldId id="300" r:id="rId37"/>
    <p:sldId id="303" r:id="rId38"/>
    <p:sldId id="305" r:id="rId39"/>
    <p:sldId id="306" r:id="rId40"/>
    <p:sldId id="291" r:id="rId41"/>
    <p:sldId id="294" r:id="rId42"/>
    <p:sldId id="385" r:id="rId43"/>
    <p:sldId id="386" r:id="rId44"/>
    <p:sldId id="295" r:id="rId45"/>
    <p:sldId id="299" r:id="rId46"/>
    <p:sldId id="296" r:id="rId47"/>
    <p:sldId id="302" r:id="rId48"/>
    <p:sldId id="297" r:id="rId49"/>
    <p:sldId id="298" r:id="rId50"/>
    <p:sldId id="350" r:id="rId51"/>
    <p:sldId id="361" r:id="rId52"/>
    <p:sldId id="362" r:id="rId53"/>
    <p:sldId id="363" r:id="rId54"/>
    <p:sldId id="365" r:id="rId55"/>
    <p:sldId id="366" r:id="rId56"/>
    <p:sldId id="367" r:id="rId57"/>
    <p:sldId id="368" r:id="rId58"/>
    <p:sldId id="369" r:id="rId59"/>
    <p:sldId id="372" r:id="rId60"/>
    <p:sldId id="375" r:id="rId61"/>
    <p:sldId id="377" r:id="rId62"/>
    <p:sldId id="379" r:id="rId63"/>
    <p:sldId id="381" r:id="rId64"/>
    <p:sldId id="383" r:id="rId65"/>
    <p:sldId id="388" r:id="rId66"/>
  </p:sldIdLst>
  <p:sldSz cx="9144000" cy="6858000" type="screen4x3"/>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Orta Stil 2 - Vurgu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5620" autoAdjust="0"/>
    <p:restoredTop sz="94563" autoAdjust="0"/>
  </p:normalViewPr>
  <p:slideViewPr>
    <p:cSldViewPr>
      <p:cViewPr varScale="1">
        <p:scale>
          <a:sx n="69" d="100"/>
          <a:sy n="69" d="100"/>
        </p:scale>
        <p:origin x="516" y="66"/>
      </p:cViewPr>
      <p:guideLst>
        <p:guide orient="horz" pos="2160"/>
        <p:guide pos="2880"/>
      </p:guideLst>
    </p:cSldViewPr>
  </p:slideViewPr>
  <p:outlineViewPr>
    <p:cViewPr>
      <p:scale>
        <a:sx n="33" d="100"/>
        <a:sy n="33" d="100"/>
      </p:scale>
      <p:origin x="0" y="19476"/>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Üstbilgi Yer Tutucusu"/>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tr-TR"/>
          </a:p>
        </p:txBody>
      </p:sp>
      <p:sp>
        <p:nvSpPr>
          <p:cNvPr id="3" name="2 Veri Yer Tutucusu"/>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D026C68-FD32-41FC-88FA-522FF9259FFE}" type="datetimeFigureOut">
              <a:rPr lang="tr-TR" smtClean="0"/>
              <a:pPr/>
              <a:t>5.10.2026</a:t>
            </a:fld>
            <a:endParaRPr lang="tr-TR"/>
          </a:p>
        </p:txBody>
      </p:sp>
      <p:sp>
        <p:nvSpPr>
          <p:cNvPr id="4" name="3 Slayt Görüntüsü Yer Tutucusu"/>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tr-TR"/>
          </a:p>
        </p:txBody>
      </p:sp>
      <p:sp>
        <p:nvSpPr>
          <p:cNvPr id="5" name="4 Not Yer Tutucusu"/>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tr-TR"/>
              <a:t>Asıl metin stillerini düzenlemek için tıklatın</a:t>
            </a:r>
          </a:p>
          <a:p>
            <a:pPr lvl="1"/>
            <a:r>
              <a:rPr lang="tr-TR"/>
              <a:t>İkinci düzey</a:t>
            </a:r>
          </a:p>
          <a:p>
            <a:pPr lvl="2"/>
            <a:r>
              <a:rPr lang="tr-TR"/>
              <a:t>Üçüncü düzey</a:t>
            </a:r>
          </a:p>
          <a:p>
            <a:pPr lvl="3"/>
            <a:r>
              <a:rPr lang="tr-TR"/>
              <a:t>Dördüncü düzey</a:t>
            </a:r>
          </a:p>
          <a:p>
            <a:pPr lvl="4"/>
            <a:r>
              <a:rPr lang="tr-TR"/>
              <a:t>Beşinci düzey</a:t>
            </a:r>
          </a:p>
        </p:txBody>
      </p:sp>
      <p:sp>
        <p:nvSpPr>
          <p:cNvPr id="6" name="5 Altbilgi Yer Tutucusu"/>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tr-TR"/>
          </a:p>
        </p:txBody>
      </p:sp>
      <p:sp>
        <p:nvSpPr>
          <p:cNvPr id="7" name="6 Slayt Numarası Yer Tutucusu"/>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7D4967D-3B2F-49C2-9918-6FE4837E8496}" type="slidenum">
              <a:rPr lang="tr-TR" smtClean="0"/>
              <a:pPr/>
              <a:t>‹#›</a:t>
            </a:fld>
            <a:endParaRPr lang="tr-TR"/>
          </a:p>
        </p:txBody>
      </p:sp>
    </p:spTree>
    <p:extLst>
      <p:ext uri="{BB962C8B-B14F-4D97-AF65-F5344CB8AC3E}">
        <p14:creationId xmlns:p14="http://schemas.microsoft.com/office/powerpoint/2010/main" val="265242744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Slayt Görüntüsü Yer Tutucusu"/>
          <p:cNvSpPr>
            <a:spLocks noGrp="1" noRot="1" noChangeAspect="1"/>
          </p:cNvSpPr>
          <p:nvPr>
            <p:ph type="sldImg"/>
          </p:nvPr>
        </p:nvSpPr>
        <p:spPr/>
      </p:sp>
      <p:sp>
        <p:nvSpPr>
          <p:cNvPr id="3" name="2 Not Yer Tutucusu"/>
          <p:cNvSpPr>
            <a:spLocks noGrp="1"/>
          </p:cNvSpPr>
          <p:nvPr>
            <p:ph type="body" idx="1"/>
          </p:nvPr>
        </p:nvSpPr>
        <p:spPr/>
        <p:txBody>
          <a:bodyPr>
            <a:normAutofit/>
          </a:bodyPr>
          <a:lstStyle/>
          <a:p>
            <a:endParaRPr lang="tr-TR" dirty="0"/>
          </a:p>
        </p:txBody>
      </p:sp>
      <p:sp>
        <p:nvSpPr>
          <p:cNvPr id="4" name="3 Slayt Numarası Yer Tutucusu"/>
          <p:cNvSpPr>
            <a:spLocks noGrp="1"/>
          </p:cNvSpPr>
          <p:nvPr>
            <p:ph type="sldNum" sz="quarter" idx="10"/>
          </p:nvPr>
        </p:nvSpPr>
        <p:spPr/>
        <p:txBody>
          <a:bodyPr/>
          <a:lstStyle/>
          <a:p>
            <a:fld id="{6230518D-2267-4C74-9737-65F635CA54BA}" type="slidenum">
              <a:rPr lang="tr-TR" smtClean="0"/>
              <a:pPr/>
              <a:t>57</a:t>
            </a:fld>
            <a:endParaRPr lang="tr-T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14" name="13 Başlık"/>
          <p:cNvSpPr>
            <a:spLocks noGrp="1"/>
          </p:cNvSpPr>
          <p:nvPr>
            <p:ph type="ctrTitle"/>
          </p:nvPr>
        </p:nvSpPr>
        <p:spPr>
          <a:xfrm>
            <a:off x="1432560" y="359898"/>
            <a:ext cx="7406640" cy="1472184"/>
          </a:xfrm>
        </p:spPr>
        <p:txBody>
          <a:bodyPr anchor="b"/>
          <a:lstStyle>
            <a:lvl1pPr algn="l">
              <a:defRPr/>
            </a:lvl1pPr>
            <a:extLst/>
          </a:lstStyle>
          <a:p>
            <a:r>
              <a:rPr kumimoji="0" lang="tr-TR"/>
              <a:t>Asıl başlık stili için tıklatın</a:t>
            </a:r>
            <a:endParaRPr kumimoji="0" lang="en-US"/>
          </a:p>
        </p:txBody>
      </p:sp>
      <p:sp>
        <p:nvSpPr>
          <p:cNvPr id="22" name="21 Alt Başlık"/>
          <p:cNvSpPr>
            <a:spLocks noGrp="1"/>
          </p:cNvSpPr>
          <p:nvPr>
            <p:ph type="subTitle" idx="1"/>
          </p:nvPr>
        </p:nvSpPr>
        <p:spPr>
          <a:xfrm>
            <a:off x="1432560" y="1850064"/>
            <a:ext cx="7406640" cy="1752600"/>
          </a:xfrm>
        </p:spPr>
        <p:txBody>
          <a:bodyPr tIns="0"/>
          <a:lstStyle>
            <a:lvl1pPr marL="27432" indent="0" algn="l">
              <a:buNone/>
              <a:defRPr sz="2600">
                <a:solidFill>
                  <a:schemeClr val="tx2">
                    <a:shade val="30000"/>
                    <a:satMod val="150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tr-TR"/>
              <a:t>Asıl alt başlık stilini düzenlemek için tıklatın</a:t>
            </a:r>
            <a:endParaRPr kumimoji="0" lang="en-US"/>
          </a:p>
        </p:txBody>
      </p:sp>
      <p:sp>
        <p:nvSpPr>
          <p:cNvPr id="7" name="6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20" name="19 Altbilgi Yer Tutucusu"/>
          <p:cNvSpPr>
            <a:spLocks noGrp="1"/>
          </p:cNvSpPr>
          <p:nvPr>
            <p:ph type="ftr" sz="quarter" idx="11"/>
          </p:nvPr>
        </p:nvSpPr>
        <p:spPr/>
        <p:txBody>
          <a:bodyPr/>
          <a:lstStyle/>
          <a:p>
            <a:endParaRPr lang="tr-TR"/>
          </a:p>
        </p:txBody>
      </p:sp>
      <p:sp>
        <p:nvSpPr>
          <p:cNvPr id="10" name="9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
        <p:nvSpPr>
          <p:cNvPr id="8" name="7 Oval"/>
          <p:cNvSpPr/>
          <p:nvPr/>
        </p:nvSpPr>
        <p:spPr>
          <a:xfrm>
            <a:off x="921433" y="1413802"/>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Oval"/>
          <p:cNvSpPr/>
          <p:nvPr/>
        </p:nvSpPr>
        <p:spPr>
          <a:xfrm>
            <a:off x="1157176" y="1345016"/>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İçerik Yer Tutucusu"/>
          <p:cNvSpPr>
            <a:spLocks noGrp="1"/>
          </p:cNvSpPr>
          <p:nvPr>
            <p:ph idx="1"/>
          </p:nvPr>
        </p:nvSpPr>
        <p:spPr/>
        <p:txBody>
          <a:bodyPr/>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Bölüm Üstbilgisi">
    <p:spTree>
      <p:nvGrpSpPr>
        <p:cNvPr id="1" name=""/>
        <p:cNvGrpSpPr/>
        <p:nvPr/>
      </p:nvGrpSpPr>
      <p:grpSpPr>
        <a:xfrm>
          <a:off x="0" y="0"/>
          <a:ext cx="0" cy="0"/>
          <a:chOff x="0" y="0"/>
          <a:chExt cx="0" cy="0"/>
        </a:xfrm>
      </p:grpSpPr>
      <p:sp>
        <p:nvSpPr>
          <p:cNvPr id="7" name="6 Dikdörtgen"/>
          <p:cNvSpPr/>
          <p:nvPr/>
        </p:nvSpPr>
        <p:spPr>
          <a:xfrm>
            <a:off x="2282890" y="-54"/>
            <a:ext cx="6858000"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Başlık"/>
          <p:cNvSpPr>
            <a:spLocks noGrp="1"/>
          </p:cNvSpPr>
          <p:nvPr>
            <p:ph type="title"/>
          </p:nvPr>
        </p:nvSpPr>
        <p:spPr>
          <a:xfrm>
            <a:off x="2578392" y="2600325"/>
            <a:ext cx="6400800" cy="2286000"/>
          </a:xfrm>
        </p:spPr>
        <p:txBody>
          <a:bodyPr anchor="t"/>
          <a:lstStyle>
            <a:lvl1pPr algn="l">
              <a:lnSpc>
                <a:spcPts val="4500"/>
              </a:lnSpc>
              <a:buNone/>
              <a:defRPr sz="4000" b="1" cap="all"/>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2578392" y="1066800"/>
            <a:ext cx="6400800" cy="1509712"/>
          </a:xfrm>
        </p:spPr>
        <p:txBody>
          <a:bodyPr anchor="b"/>
          <a:lstStyle>
            <a:lvl1pPr marL="18288" indent="0">
              <a:lnSpc>
                <a:spcPts val="2300"/>
              </a:lnSpc>
              <a:spcBef>
                <a:spcPts val="0"/>
              </a:spcBef>
              <a:buNone/>
              <a:defRPr sz="2000">
                <a:solidFill>
                  <a:schemeClr val="tx2">
                    <a:shade val="30000"/>
                    <a:satMod val="150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tr-TR"/>
              <a:t>Asıl metin stillerini düzenlemek için tıklatın</a:t>
            </a:r>
          </a:p>
        </p:txBody>
      </p:sp>
      <p:sp>
        <p:nvSpPr>
          <p:cNvPr id="4" name="3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
        <p:nvSpPr>
          <p:cNvPr id="10" name="9 Dikdörtgen"/>
          <p:cNvSpPr/>
          <p:nvPr/>
        </p:nvSpPr>
        <p:spPr bwMode="invGray">
          <a:xfrm>
            <a:off x="2286000" y="0"/>
            <a:ext cx="76200"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Oval"/>
          <p:cNvSpPr/>
          <p:nvPr/>
        </p:nvSpPr>
        <p:spPr>
          <a:xfrm>
            <a:off x="2172321" y="2814656"/>
            <a:ext cx="210312" cy="210312"/>
          </a:xfrm>
          <a:prstGeom prst="ellipse">
            <a:avLst/>
          </a:prstGeom>
          <a:gradFill rotWithShape="1">
            <a:gsLst>
              <a:gs pos="0">
                <a:schemeClr val="accent1">
                  <a:tint val="20000"/>
                  <a:satMod val="450000"/>
                  <a:alpha val="95000"/>
                </a:schemeClr>
              </a:gs>
              <a:gs pos="50000">
                <a:schemeClr val="accent1">
                  <a:tint val="38000"/>
                  <a:satMod val="250000"/>
                  <a:alpha val="90000"/>
                </a:schemeClr>
              </a:gs>
              <a:gs pos="95000">
                <a:schemeClr val="accent1">
                  <a:tint val="75000"/>
                  <a:satMod val="255000"/>
                  <a:alpha val="88000"/>
                </a:schemeClr>
              </a:gs>
              <a:gs pos="100000">
                <a:schemeClr val="accent1">
                  <a:tint val="100000"/>
                  <a:shade val="90000"/>
                  <a:satMod val="255000"/>
                  <a:alpha val="85000"/>
                </a:schemeClr>
              </a:gs>
            </a:gsLst>
            <a:path path="circle">
              <a:fillToRect l="25000" t="12500" r="75000" b="87500"/>
            </a:path>
          </a:gradFill>
          <a:ln w="2000" cap="rnd" cmpd="sng" algn="ctr">
            <a:solidFill>
              <a:schemeClr val="accent1">
                <a:shade val="90000"/>
                <a:satMod val="110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
        <p:nvSpPr>
          <p:cNvPr id="9" name="8 Oval"/>
          <p:cNvSpPr/>
          <p:nvPr/>
        </p:nvSpPr>
        <p:spPr>
          <a:xfrm>
            <a:off x="2408064" y="2745870"/>
            <a:ext cx="64008" cy="64008"/>
          </a:xfrm>
          <a:prstGeom prst="ellipse">
            <a:avLst/>
          </a:prstGeom>
          <a:noFill/>
          <a:ln w="12700" cap="rnd" cmpd="sng" algn="ctr">
            <a:solidFill>
              <a:schemeClr val="accent1">
                <a:shade val="75000"/>
                <a:alpha val="60000"/>
              </a:schemeClr>
            </a:solidFill>
            <a:prstDash val="solid"/>
          </a:ln>
          <a:effectLst/>
        </p:spPr>
        <p:style>
          <a:lnRef idx="1">
            <a:schemeClr val="accent1"/>
          </a:lnRef>
          <a:fillRef idx="2">
            <a:schemeClr val="accent1"/>
          </a:fillRef>
          <a:effectRef idx="1">
            <a:schemeClr val="accent1"/>
          </a:effectRef>
          <a:fontRef idx="minor">
            <a:schemeClr val="dk1"/>
          </a:fontRef>
        </p:style>
        <p:txBody>
          <a:bodyPr anchor="ctr"/>
          <a:lstStyle/>
          <a:p>
            <a:pPr algn="ctr" eaLnBrk="1" latinLnBrk="0" hangingPunct="1"/>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lstStyle/>
          <a:p>
            <a:r>
              <a:rPr kumimoji="0" lang="tr-TR"/>
              <a:t>Asıl başlık stili için tıklatın</a:t>
            </a:r>
            <a:endParaRPr kumimoji="0" lang="en-US"/>
          </a:p>
        </p:txBody>
      </p:sp>
      <p:sp>
        <p:nvSpPr>
          <p:cNvPr id="3" name="2 İçerik Yer Tutucusu"/>
          <p:cNvSpPr>
            <a:spLocks noGrp="1"/>
          </p:cNvSpPr>
          <p:nvPr>
            <p:ph sz="half" idx="1"/>
          </p:nvPr>
        </p:nvSpPr>
        <p:spPr>
          <a:xfrm>
            <a:off x="143560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İçerik Yer Tutucusu"/>
          <p:cNvSpPr>
            <a:spLocks noGrp="1"/>
          </p:cNvSpPr>
          <p:nvPr>
            <p:ph sz="half" idx="2"/>
          </p:nvPr>
        </p:nvSpPr>
        <p:spPr>
          <a:xfrm>
            <a:off x="5276088" y="1524000"/>
            <a:ext cx="3657600" cy="4663440"/>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5160336"/>
            <a:ext cx="8229600" cy="1143000"/>
          </a:xfrm>
        </p:spPr>
        <p:txBody>
          <a:bodyPr anchor="ctr"/>
          <a:lstStyle>
            <a:lvl1pPr algn="ctr">
              <a:defRPr sz="4500" b="1" cap="none" baseline="0"/>
            </a:lvl1pPr>
            <a:extLst/>
          </a:lstStyle>
          <a:p>
            <a:r>
              <a:rPr kumimoji="0" lang="tr-TR"/>
              <a:t>Asıl başlık stili için tıklatın</a:t>
            </a:r>
            <a:endParaRPr kumimoji="0" lang="en-US"/>
          </a:p>
        </p:txBody>
      </p:sp>
      <p:sp>
        <p:nvSpPr>
          <p:cNvPr id="3" name="2 Metin Yer Tutucusu"/>
          <p:cNvSpPr>
            <a:spLocks noGrp="1"/>
          </p:cNvSpPr>
          <p:nvPr>
            <p:ph type="body" idx="1"/>
          </p:nvPr>
        </p:nvSpPr>
        <p:spPr>
          <a:xfrm>
            <a:off x="45720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4" name="3 Metin Yer Tutucusu"/>
          <p:cNvSpPr>
            <a:spLocks noGrp="1"/>
          </p:cNvSpPr>
          <p:nvPr>
            <p:ph type="body" sz="half" idx="3"/>
          </p:nvPr>
        </p:nvSpPr>
        <p:spPr>
          <a:xfrm>
            <a:off x="4663440" y="328278"/>
            <a:ext cx="4023360" cy="640080"/>
          </a:xfrm>
          <a:solidFill>
            <a:schemeClr val="bg1"/>
          </a:solidFill>
          <a:ln w="10795">
            <a:solidFill>
              <a:schemeClr val="bg1"/>
            </a:solidFill>
            <a:miter lim="800000"/>
          </a:ln>
        </p:spPr>
        <p:txBody>
          <a:bodyPr anchor="ctr"/>
          <a:lstStyle>
            <a:lvl1pPr marL="64008" indent="0" algn="l">
              <a:lnSpc>
                <a:spcPct val="100000"/>
              </a:lnSpc>
              <a:spcBef>
                <a:spcPts val="100"/>
              </a:spcBef>
              <a:buNone/>
              <a:defRPr sz="1900" b="0">
                <a:solidFill>
                  <a:schemeClr val="tx1"/>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tr-TR"/>
              <a:t>Asıl metin stillerini düzenlemek için tıklatın</a:t>
            </a:r>
          </a:p>
        </p:txBody>
      </p:sp>
      <p:sp>
        <p:nvSpPr>
          <p:cNvPr id="5" name="4 İçerik Yer Tutucusu"/>
          <p:cNvSpPr>
            <a:spLocks noGrp="1"/>
          </p:cNvSpPr>
          <p:nvPr>
            <p:ph sz="quarter" idx="2"/>
          </p:nvPr>
        </p:nvSpPr>
        <p:spPr>
          <a:xfrm>
            <a:off x="45720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6" name="5 İçerik Yer Tutucusu"/>
          <p:cNvSpPr>
            <a:spLocks noGrp="1"/>
          </p:cNvSpPr>
          <p:nvPr>
            <p:ph sz="quarter" idx="4"/>
          </p:nvPr>
        </p:nvSpPr>
        <p:spPr>
          <a:xfrm>
            <a:off x="4663440" y="969336"/>
            <a:ext cx="4023360" cy="4114800"/>
          </a:xfrm>
          <a:ln w="10795">
            <a:solidFill>
              <a:schemeClr val="bg1"/>
            </a:solidFill>
            <a:prstDash val="dash"/>
            <a:miter lim="800000"/>
          </a:ln>
        </p:spPr>
        <p:txBody>
          <a:bodyPr/>
          <a:lstStyle>
            <a:lvl1pPr marL="393192" indent="-274320">
              <a:lnSpc>
                <a:spcPct val="100000"/>
              </a:lnSpc>
              <a:spcBef>
                <a:spcPts val="700"/>
              </a:spcBef>
              <a:defRPr sz="2400"/>
            </a:lvl1pPr>
            <a:lvl2pPr>
              <a:lnSpc>
                <a:spcPct val="100000"/>
              </a:lnSpc>
              <a:spcBef>
                <a:spcPts val="700"/>
              </a:spcBef>
              <a:defRPr sz="2000"/>
            </a:lvl2pPr>
            <a:lvl3pPr>
              <a:lnSpc>
                <a:spcPct val="100000"/>
              </a:lnSpc>
              <a:spcBef>
                <a:spcPts val="700"/>
              </a:spcBef>
              <a:defRPr sz="1800"/>
            </a:lvl3pPr>
            <a:lvl4pPr>
              <a:lnSpc>
                <a:spcPct val="100000"/>
              </a:lnSpc>
              <a:spcBef>
                <a:spcPts val="700"/>
              </a:spcBef>
              <a:defRPr sz="1600"/>
            </a:lvl4pPr>
            <a:lvl5pPr>
              <a:lnSpc>
                <a:spcPct val="100000"/>
              </a:lnSpc>
              <a:spcBef>
                <a:spcPts val="700"/>
              </a:spcBef>
              <a:defRPr sz="16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7" name="6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8" name="7 Altbilgi Yer Tutucusu"/>
          <p:cNvSpPr>
            <a:spLocks noGrp="1"/>
          </p:cNvSpPr>
          <p:nvPr>
            <p:ph type="ftr" sz="quarter" idx="11"/>
          </p:nvPr>
        </p:nvSpPr>
        <p:spPr/>
        <p:txBody>
          <a:bodyPr/>
          <a:lstStyle/>
          <a:p>
            <a:endParaRPr lang="tr-TR"/>
          </a:p>
        </p:txBody>
      </p:sp>
      <p:sp>
        <p:nvSpPr>
          <p:cNvPr id="9" name="8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320"/>
            <a:ext cx="7498080" cy="1143000"/>
          </a:xfrm>
        </p:spPr>
        <p:txBody>
          <a:bodyPr anchor="ctr"/>
          <a:lstStyle/>
          <a:p>
            <a:r>
              <a:rPr kumimoji="0" lang="tr-TR"/>
              <a:t>Asıl başlık stili için tıklatın</a:t>
            </a:r>
            <a:endParaRPr kumimoji="0" lang="en-US"/>
          </a:p>
        </p:txBody>
      </p:sp>
      <p:sp>
        <p:nvSpPr>
          <p:cNvPr id="3" name="2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4" name="3 Altbilgi Yer Tutucusu"/>
          <p:cNvSpPr>
            <a:spLocks noGrp="1"/>
          </p:cNvSpPr>
          <p:nvPr>
            <p:ph type="ftr" sz="quarter" idx="11"/>
          </p:nvPr>
        </p:nvSpPr>
        <p:spPr/>
        <p:txBody>
          <a:bodyPr/>
          <a:lstStyle/>
          <a:p>
            <a:endParaRPr lang="tr-TR"/>
          </a:p>
        </p:txBody>
      </p:sp>
      <p:sp>
        <p:nvSpPr>
          <p:cNvPr id="5" name="4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oş">
    <p:spTree>
      <p:nvGrpSpPr>
        <p:cNvPr id="1" name=""/>
        <p:cNvGrpSpPr/>
        <p:nvPr/>
      </p:nvGrpSpPr>
      <p:grpSpPr>
        <a:xfrm>
          <a:off x="0" y="0"/>
          <a:ext cx="0" cy="0"/>
          <a:chOff x="0" y="0"/>
          <a:chExt cx="0" cy="0"/>
        </a:xfrm>
      </p:grpSpPr>
      <p:sp>
        <p:nvSpPr>
          <p:cNvPr id="5" name="4 Dikdörtgen"/>
          <p:cNvSpPr/>
          <p:nvPr/>
        </p:nvSpPr>
        <p:spPr>
          <a:xfrm>
            <a:off x="1014984" y="0"/>
            <a:ext cx="8129016" cy="6858000"/>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1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3" name="2 Altbilgi Yer Tutucusu"/>
          <p:cNvSpPr>
            <a:spLocks noGrp="1"/>
          </p:cNvSpPr>
          <p:nvPr>
            <p:ph type="ftr" sz="quarter" idx="11"/>
          </p:nvPr>
        </p:nvSpPr>
        <p:spPr/>
        <p:txBody>
          <a:bodyPr/>
          <a:lstStyle/>
          <a:p>
            <a:endParaRPr lang="tr-TR"/>
          </a:p>
        </p:txBody>
      </p:sp>
      <p:sp>
        <p:nvSpPr>
          <p:cNvPr id="4" name="3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
        <p:nvSpPr>
          <p:cNvPr id="6" name="5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16778"/>
            <a:ext cx="3810000" cy="1162050"/>
          </a:xfrm>
          <a:ln>
            <a:noFill/>
          </a:ln>
        </p:spPr>
        <p:txBody>
          <a:bodyPr anchor="b"/>
          <a:lstStyle>
            <a:lvl1pPr algn="l">
              <a:lnSpc>
                <a:spcPts val="2000"/>
              </a:lnSpc>
              <a:buNone/>
              <a:defRPr sz="2200" b="1" cap="all" baseline="0"/>
            </a:lvl1pPr>
            <a:extLst/>
          </a:lstStyle>
          <a:p>
            <a:r>
              <a:rPr kumimoji="0" lang="tr-TR"/>
              <a:t>Asıl başlık stili için tıklatın</a:t>
            </a:r>
            <a:endParaRPr kumimoji="0" lang="en-US"/>
          </a:p>
        </p:txBody>
      </p:sp>
      <p:sp>
        <p:nvSpPr>
          <p:cNvPr id="3" name="2 Metin Yer Tutucusu"/>
          <p:cNvSpPr>
            <a:spLocks noGrp="1"/>
          </p:cNvSpPr>
          <p:nvPr>
            <p:ph type="body" idx="2"/>
          </p:nvPr>
        </p:nvSpPr>
        <p:spPr>
          <a:xfrm>
            <a:off x="457200" y="1406964"/>
            <a:ext cx="3810000" cy="698500"/>
          </a:xfrm>
        </p:spPr>
        <p:txBody>
          <a:bodyPr/>
          <a:lstStyle>
            <a:lvl1pPr marL="45720" indent="0">
              <a:lnSpc>
                <a:spcPct val="100000"/>
              </a:lnSpc>
              <a:spcBef>
                <a:spcPts val="0"/>
              </a:spcBef>
              <a:buNone/>
              <a:defRPr sz="1400"/>
            </a:lvl1pPr>
            <a:lvl2pPr>
              <a:buNone/>
              <a:defRPr sz="1200"/>
            </a:lvl2pPr>
            <a:lvl3pPr>
              <a:buNone/>
              <a:defRPr sz="1000"/>
            </a:lvl3pPr>
            <a:lvl4pPr>
              <a:buNone/>
              <a:defRPr sz="900"/>
            </a:lvl4pPr>
            <a:lvl5pPr>
              <a:buNone/>
              <a:defRPr sz="900"/>
            </a:lvl5pPr>
            <a:extLst/>
          </a:lstStyle>
          <a:p>
            <a:pPr lvl="0" eaLnBrk="1" latinLnBrk="0" hangingPunct="1"/>
            <a:r>
              <a:rPr kumimoji="0" lang="tr-TR"/>
              <a:t>Asıl metin stillerini düzenlemek için tıklatın</a:t>
            </a:r>
          </a:p>
        </p:txBody>
      </p:sp>
      <p:sp>
        <p:nvSpPr>
          <p:cNvPr id="4" name="3 İçerik Yer Tutucusu"/>
          <p:cNvSpPr>
            <a:spLocks noGrp="1"/>
          </p:cNvSpPr>
          <p:nvPr>
            <p:ph sz="half" idx="1"/>
          </p:nvPr>
        </p:nvSpPr>
        <p:spPr>
          <a:xfrm>
            <a:off x="457200" y="2133600"/>
            <a:ext cx="8153400" cy="3992563"/>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5" name="4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5886896" y="1066800"/>
            <a:ext cx="2743200" cy="1981200"/>
          </a:xfrm>
        </p:spPr>
        <p:txBody>
          <a:bodyPr anchor="b">
            <a:noAutofit/>
          </a:bodyPr>
          <a:lstStyle>
            <a:lvl1pPr algn="l">
              <a:buNone/>
              <a:defRPr sz="2100" b="1">
                <a:effectLst/>
              </a:defRPr>
            </a:lvl1pPr>
            <a:extLst/>
          </a:lstStyle>
          <a:p>
            <a:r>
              <a:rPr kumimoji="0" lang="tr-TR"/>
              <a:t>Asıl başlık stili için tıklatın</a:t>
            </a:r>
            <a:endParaRPr kumimoji="0" lang="en-US"/>
          </a:p>
        </p:txBody>
      </p:sp>
      <p:sp>
        <p:nvSpPr>
          <p:cNvPr id="5" name="4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6" name="5 Altbilgi Yer Tutucusu"/>
          <p:cNvSpPr>
            <a:spLocks noGrp="1"/>
          </p:cNvSpPr>
          <p:nvPr>
            <p:ph type="ftr" sz="quarter" idx="11"/>
          </p:nvPr>
        </p:nvSpPr>
        <p:spPr/>
        <p:txBody>
          <a:bodyPr/>
          <a:lstStyle/>
          <a:p>
            <a:endParaRPr lang="tr-TR"/>
          </a:p>
        </p:txBody>
      </p:sp>
      <p:sp>
        <p:nvSpPr>
          <p:cNvPr id="7" name="6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
        <p:nvSpPr>
          <p:cNvPr id="8" name="7 Dikdörtgen"/>
          <p:cNvSpPr/>
          <p:nvPr/>
        </p:nvSpPr>
        <p:spPr>
          <a:xfrm>
            <a:off x="762000" y="1066800"/>
            <a:ext cx="4572000" cy="4572000"/>
          </a:xfrm>
          <a:prstGeom prst="rect">
            <a:avLst/>
          </a:prstGeom>
          <a:solidFill>
            <a:srgbClr val="FFFFFF"/>
          </a:solidFill>
          <a:ln w="88900" cap="sq">
            <a:solidFill>
              <a:srgbClr val="FFFFFF"/>
            </a:solidFill>
            <a:miter lim="800000"/>
          </a:ln>
          <a:effectLst>
            <a:outerShdw blurRad="55500" dist="18500" dir="5400000" algn="tl" rotWithShape="0">
              <a:srgbClr val="000000">
                <a:alpha val="35000"/>
              </a:srgbClr>
            </a:outerShdw>
          </a:effectLst>
          <a:scene3d>
            <a:camera prst="orthographicFront"/>
            <a:lightRig rig="twoPt" dir="t">
              <a:rot lat="0" lon="0" rev="7200000"/>
            </a:lightRig>
          </a:scene3d>
          <a:sp3d contourW="635">
            <a:bevelT w="25400" h="19050"/>
            <a:contourClr>
              <a:srgbClr val="969696"/>
            </a:contourClr>
          </a:sp3d>
        </p:spPr>
        <p:txBody>
          <a:bodyPr lIns="91440" tIns="274320" rtlCol="0" anchor="t">
            <a:normAutofit/>
          </a:bodyPr>
          <a:lstStyle/>
          <a:p>
            <a:pPr marL="0" indent="-283464" algn="l" rtl="0" eaLnBrk="1" latinLnBrk="0" hangingPunct="1">
              <a:lnSpc>
                <a:spcPts val="3000"/>
              </a:lnSpc>
              <a:spcBef>
                <a:spcPts val="600"/>
              </a:spcBef>
              <a:buClr>
                <a:schemeClr val="accent1"/>
              </a:buClr>
              <a:buSzPct val="80000"/>
              <a:buFont typeface="Wingdings 2"/>
              <a:buNone/>
            </a:pPr>
            <a:endParaRPr kumimoji="0" lang="en-US" sz="3200" kern="1200">
              <a:solidFill>
                <a:schemeClr val="tx1"/>
              </a:solidFill>
              <a:latin typeface="+mn-lt"/>
              <a:ea typeface="+mn-ea"/>
              <a:cs typeface="+mn-cs"/>
            </a:endParaRPr>
          </a:p>
        </p:txBody>
      </p:sp>
      <p:sp>
        <p:nvSpPr>
          <p:cNvPr id="3" name="2 Resim Yer Tutucusu"/>
          <p:cNvSpPr>
            <a:spLocks noGrp="1"/>
          </p:cNvSpPr>
          <p:nvPr>
            <p:ph type="pic" idx="1"/>
          </p:nvPr>
        </p:nvSpPr>
        <p:spPr>
          <a:xfrm>
            <a:off x="838200" y="1143003"/>
            <a:ext cx="4419600" cy="3514531"/>
          </a:xfrm>
          <a:prstGeom prst="roundRect">
            <a:avLst>
              <a:gd name="adj" fmla="val 783"/>
            </a:avLst>
          </a:prstGeom>
          <a:solidFill>
            <a:schemeClr val="bg2"/>
          </a:solidFill>
          <a:ln w="127000">
            <a:noFill/>
            <a:miter lim="800000"/>
          </a:ln>
          <a:effectLst/>
        </p:spPr>
        <p:txBody>
          <a:bodyPr lIns="91440" tIns="274320" anchor="t"/>
          <a:lstStyle>
            <a:lvl1pPr indent="0">
              <a:buNone/>
              <a:defRPr sz="3200"/>
            </a:lvl1pPr>
            <a:extLst/>
          </a:lstStyle>
          <a:p>
            <a:pPr marL="0" algn="l" eaLnBrk="1" latinLnBrk="0" hangingPunct="1"/>
            <a:r>
              <a:rPr kumimoji="0" lang="tr-TR"/>
              <a:t>Resim eklemek için simgeyi tıklatın</a:t>
            </a:r>
            <a:endParaRPr kumimoji="0" lang="en-US" dirty="0"/>
          </a:p>
        </p:txBody>
      </p:sp>
      <p:sp>
        <p:nvSpPr>
          <p:cNvPr id="9" name="8 Akış Çizelgesi: İşlem"/>
          <p:cNvSpPr/>
          <p:nvPr/>
        </p:nvSpPr>
        <p:spPr>
          <a:xfrm rot="19468671">
            <a:off x="396725" y="954341"/>
            <a:ext cx="685800"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shade val="90000"/>
                <a:satMod val="200000"/>
                <a:alpha val="4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9 Akış Çizelgesi: İşlem"/>
          <p:cNvSpPr/>
          <p:nvPr/>
        </p:nvSpPr>
        <p:spPr>
          <a:xfrm rot="2103354" flipH="1">
            <a:off x="5003667" y="936786"/>
            <a:ext cx="649224" cy="204310"/>
          </a:xfrm>
          <a:prstGeom prst="flowChartProcess">
            <a:avLst/>
          </a:prstGeom>
          <a:solidFill>
            <a:srgbClr val="FBFBFB">
              <a:alpha val="45098"/>
            </a:srgbClr>
          </a:solidFill>
          <a:ln w="6350" cap="rnd" cmpd="sng" algn="ctr">
            <a:solidFill>
              <a:srgbClr val="FFFFFF">
                <a:alpha val="100000"/>
              </a:srgbClr>
            </a:solidFill>
            <a:prstDash val="solid"/>
          </a:ln>
          <a:effectLst>
            <a:outerShdw blurRad="25400" dist="25400" dir="3300000" sx="96000" sy="96000" algn="tl" rotWithShape="0">
              <a:schemeClr val="bg2">
                <a:alpha val="20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4" name="3 Metin Yer Tutucusu"/>
          <p:cNvSpPr>
            <a:spLocks noGrp="1"/>
          </p:cNvSpPr>
          <p:nvPr>
            <p:ph type="body" sz="half" idx="2"/>
          </p:nvPr>
        </p:nvSpPr>
        <p:spPr>
          <a:xfrm>
            <a:off x="838200" y="4800600"/>
            <a:ext cx="4419600" cy="762000"/>
          </a:xfrm>
        </p:spPr>
        <p:txBody>
          <a:bodyPr anchor="ctr"/>
          <a:lstStyle>
            <a:lvl1pPr marL="0" indent="0" algn="l">
              <a:lnSpc>
                <a:spcPts val="1600"/>
              </a:lnSpc>
              <a:spcBef>
                <a:spcPts val="0"/>
              </a:spcBef>
              <a:buNone/>
              <a:defRPr sz="1400">
                <a:solidFill>
                  <a:srgbClr val="777777"/>
                </a:solidFill>
              </a:defRPr>
            </a:lvl1pPr>
            <a:lvl2pPr>
              <a:defRPr sz="1200"/>
            </a:lvl2pPr>
            <a:lvl3pPr>
              <a:defRPr sz="1000"/>
            </a:lvl3pPr>
            <a:lvl4pPr>
              <a:defRPr sz="900"/>
            </a:lvl4pPr>
            <a:lvl5pPr>
              <a:defRPr sz="900"/>
            </a:lvl5pPr>
            <a:extLst/>
          </a:lstStyle>
          <a:p>
            <a:pPr lvl="0" eaLnBrk="1" latinLnBrk="0" hangingPunct="1"/>
            <a:r>
              <a:rPr kumimoji="0" lang="tr-TR"/>
              <a:t>Asıl metin stillerini düzenlemek için tıklatın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kumimoji="0" lang="tr-TR"/>
              <a:t>Asıl başlık stili için tıklatın</a:t>
            </a:r>
            <a:endParaRPr kumimoji="0" lang="en-US"/>
          </a:p>
        </p:txBody>
      </p:sp>
      <p:sp>
        <p:nvSpPr>
          <p:cNvPr id="3" name="2 Dikey Metin Yer Tutucusu"/>
          <p:cNvSpPr>
            <a:spLocks noGrp="1"/>
          </p:cNvSpPr>
          <p:nvPr>
            <p:ph type="body" orient="vert" idx="1"/>
          </p:nvPr>
        </p:nvSpPr>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858000" y="274639"/>
            <a:ext cx="1828800" cy="5851525"/>
          </a:xfrm>
        </p:spPr>
        <p:txBody>
          <a:bodyPr vert="eaVert"/>
          <a:lstStyle/>
          <a:p>
            <a:r>
              <a:rPr kumimoji="0" lang="tr-TR"/>
              <a:t>Asıl başlık stili için tıklatın</a:t>
            </a:r>
            <a:endParaRPr kumimoji="0" lang="en-US"/>
          </a:p>
        </p:txBody>
      </p:sp>
      <p:sp>
        <p:nvSpPr>
          <p:cNvPr id="3" name="2 Dikey Metin Yer Tutucusu"/>
          <p:cNvSpPr>
            <a:spLocks noGrp="1"/>
          </p:cNvSpPr>
          <p:nvPr>
            <p:ph type="body" orient="vert" idx="1"/>
          </p:nvPr>
        </p:nvSpPr>
        <p:spPr>
          <a:xfrm>
            <a:off x="1143000" y="274640"/>
            <a:ext cx="5562600" cy="5851525"/>
          </a:xfrm>
        </p:spPr>
        <p:txBody>
          <a:bodyPr vert="eaVert"/>
          <a:lstStyle/>
          <a:p>
            <a:pPr lvl="0" eaLnBrk="1" latinLnBrk="0" hangingPunct="1"/>
            <a:r>
              <a:rPr lang="tr-TR"/>
              <a:t>Asıl metin stillerini düzenlemek için tıklatın</a:t>
            </a:r>
          </a:p>
          <a:p>
            <a:pPr lvl="1" eaLnBrk="1" latinLnBrk="0" hangingPunct="1"/>
            <a:r>
              <a:rPr lang="tr-TR"/>
              <a:t>İkinci düzey</a:t>
            </a:r>
          </a:p>
          <a:p>
            <a:pPr lvl="2" eaLnBrk="1" latinLnBrk="0" hangingPunct="1"/>
            <a:r>
              <a:rPr lang="tr-TR"/>
              <a:t>Üçüncü düzey</a:t>
            </a:r>
          </a:p>
          <a:p>
            <a:pPr lvl="3" eaLnBrk="1" latinLnBrk="0" hangingPunct="1"/>
            <a:r>
              <a:rPr lang="tr-TR"/>
              <a:t>Dördüncü düzey</a:t>
            </a:r>
          </a:p>
          <a:p>
            <a:pPr lvl="4" eaLnBrk="1" latinLnBrk="0" hangingPunct="1"/>
            <a:r>
              <a:rPr lang="tr-TR"/>
              <a:t>Beşinci düzey</a:t>
            </a:r>
            <a:endParaRPr kumimoji="0" lang="en-US"/>
          </a:p>
        </p:txBody>
      </p:sp>
      <p:sp>
        <p:nvSpPr>
          <p:cNvPr id="4" name="3 Veri Yer Tutucusu"/>
          <p:cNvSpPr>
            <a:spLocks noGrp="1"/>
          </p:cNvSpPr>
          <p:nvPr>
            <p:ph type="dt" sz="half" idx="10"/>
          </p:nvPr>
        </p:nvSpPr>
        <p:spPr/>
        <p:txBody>
          <a:bodyPr/>
          <a:lstStyle/>
          <a:p>
            <a:fld id="{E55BB839-DED8-4F66-997B-258C9D82C5EB}" type="datetimeFigureOut">
              <a:rPr lang="tr-TR" smtClean="0"/>
              <a:pPr/>
              <a:t>5.10.2026</a:t>
            </a:fld>
            <a:endParaRPr lang="tr-TR"/>
          </a:p>
        </p:txBody>
      </p:sp>
      <p:sp>
        <p:nvSpPr>
          <p:cNvPr id="5" name="4 Altbilgi Yer Tutucusu"/>
          <p:cNvSpPr>
            <a:spLocks noGrp="1"/>
          </p:cNvSpPr>
          <p:nvPr>
            <p:ph type="ftr" sz="quarter" idx="11"/>
          </p:nvPr>
        </p:nvSpPr>
        <p:spPr/>
        <p:txBody>
          <a:bodyPr/>
          <a:lstStyle/>
          <a:p>
            <a:endParaRPr lang="tr-TR"/>
          </a:p>
        </p:txBody>
      </p:sp>
      <p:sp>
        <p:nvSpPr>
          <p:cNvPr id="6" name="5 Slayt Numarası Yer Tutucusu"/>
          <p:cNvSpPr>
            <a:spLocks noGrp="1"/>
          </p:cNvSpPr>
          <p:nvPr>
            <p:ph type="sldNum" sz="quarter" idx="12"/>
          </p:nvPr>
        </p:nvSpPr>
        <p:spPr/>
        <p:txBody>
          <a:bodyPr/>
          <a:lstStyle/>
          <a:p>
            <a:fld id="{BA16111C-78C9-4D90-A9C2-C1D72AEF5FAF}" type="slidenum">
              <a:rPr lang="tr-TR" smtClean="0"/>
              <a:pPr/>
              <a:t>‹#›</a:t>
            </a:fld>
            <a:endParaRPr lang="tr-T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7" name="6 Pasta"/>
          <p:cNvSpPr/>
          <p:nvPr/>
        </p:nvSpPr>
        <p:spPr>
          <a:xfrm>
            <a:off x="-815927" y="-815922"/>
            <a:ext cx="1638887" cy="1638887"/>
          </a:xfrm>
          <a:prstGeom prst="pie">
            <a:avLst>
              <a:gd name="adj1" fmla="val 0"/>
              <a:gd name="adj2" fmla="val 5402120"/>
            </a:avLst>
          </a:prstGeom>
          <a:solidFill>
            <a:schemeClr val="bg2">
              <a:tint val="18000"/>
              <a:satMod val="220000"/>
              <a:alpha val="33000"/>
            </a:schemeClr>
          </a:solidFill>
          <a:ln w="3175" cap="rnd" cmpd="sng" algn="ctr">
            <a:solidFill>
              <a:schemeClr val="bg2">
                <a:shade val="70000"/>
                <a:satMod val="200000"/>
                <a:alpha val="100000"/>
              </a:schemeClr>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7 Oval"/>
          <p:cNvSpPr/>
          <p:nvPr/>
        </p:nvSpPr>
        <p:spPr>
          <a:xfrm>
            <a:off x="168816" y="21102"/>
            <a:ext cx="1702191" cy="1702191"/>
          </a:xfrm>
          <a:prstGeom prst="ellipse">
            <a:avLst/>
          </a:prstGeom>
          <a:noFill/>
          <a:ln w="27305" cap="rnd" cmpd="sng" algn="ctr">
            <a:solidFill>
              <a:schemeClr val="bg2">
                <a:tint val="45000"/>
                <a:satMod val="325000"/>
                <a:alpha val="100000"/>
              </a:schemeClr>
            </a:solidFill>
            <a:prstDash val="solid"/>
          </a:ln>
          <a:effectLst>
            <a:outerShdw blurRad="25400" dist="25400" dir="5400000" algn="tl" rotWithShape="0">
              <a:schemeClr val="bg2">
                <a:shade val="50000"/>
                <a:satMod val="150000"/>
                <a:alpha val="8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10 Halka"/>
          <p:cNvSpPr/>
          <p:nvPr/>
        </p:nvSpPr>
        <p:spPr>
          <a:xfrm rot="2315675">
            <a:off x="182881" y="1055077"/>
            <a:ext cx="1125717" cy="1102624"/>
          </a:xfrm>
          <a:prstGeom prst="donut">
            <a:avLst>
              <a:gd name="adj" fmla="val 11833"/>
            </a:avLst>
          </a:prstGeom>
          <a:gradFill rotWithShape="1">
            <a:gsLst>
              <a:gs pos="0">
                <a:schemeClr val="bg2">
                  <a:tint val="10000"/>
                  <a:shade val="99000"/>
                  <a:satMod val="355000"/>
                  <a:alpha val="70000"/>
                </a:schemeClr>
              </a:gs>
              <a:gs pos="70000">
                <a:schemeClr val="bg2">
                  <a:tint val="6000"/>
                  <a:shade val="100000"/>
                  <a:satMod val="400000"/>
                  <a:alpha val="55000"/>
                </a:schemeClr>
              </a:gs>
              <a:gs pos="100000">
                <a:schemeClr val="bg2">
                  <a:tint val="100000"/>
                  <a:shade val="75000"/>
                  <a:satMod val="370000"/>
                  <a:alpha val="60000"/>
                </a:schemeClr>
              </a:gs>
            </a:gsLst>
            <a:path path="circle">
              <a:fillToRect l="-407500" t="-50000" r="507500" b="150000"/>
            </a:path>
          </a:gradFill>
          <a:ln w="7350" cap="rnd" cmpd="sng" algn="ctr">
            <a:solidFill>
              <a:schemeClr val="bg2">
                <a:shade val="60000"/>
                <a:satMod val="220000"/>
                <a:alpha val="100000"/>
              </a:schemeClr>
            </a:solidFill>
            <a:prstDash val="solid"/>
          </a:ln>
          <a:effectLst>
            <a:outerShdw blurRad="12700" dist="15000" dir="4500000" algn="tl" rotWithShape="0">
              <a:schemeClr val="bg2">
                <a:shade val="10000"/>
                <a:satMod val="200000"/>
                <a:alpha val="3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11 Dikdörtgen"/>
          <p:cNvSpPr/>
          <p:nvPr/>
        </p:nvSpPr>
        <p:spPr>
          <a:xfrm>
            <a:off x="1012873" y="-54"/>
            <a:ext cx="8131127" cy="6858054"/>
          </a:xfrm>
          <a:prstGeom prst="rect">
            <a:avLst/>
          </a:prstGeom>
          <a:solidFill>
            <a:schemeClr val="bg1"/>
          </a:solidFill>
          <a:ln w="254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5" name="4 Başlık Yer Tutucusu"/>
          <p:cNvSpPr>
            <a:spLocks noGrp="1"/>
          </p:cNvSpPr>
          <p:nvPr>
            <p:ph type="title"/>
          </p:nvPr>
        </p:nvSpPr>
        <p:spPr>
          <a:xfrm>
            <a:off x="1435608" y="274638"/>
            <a:ext cx="7498080" cy="1143000"/>
          </a:xfrm>
          <a:prstGeom prst="rect">
            <a:avLst/>
          </a:prstGeom>
        </p:spPr>
        <p:txBody>
          <a:bodyPr anchor="ctr">
            <a:normAutofit/>
          </a:bodyPr>
          <a:lstStyle/>
          <a:p>
            <a:r>
              <a:rPr kumimoji="0" lang="tr-TR"/>
              <a:t>Asıl başlık stili için tıklatın</a:t>
            </a:r>
            <a:endParaRPr kumimoji="0" lang="en-US"/>
          </a:p>
        </p:txBody>
      </p:sp>
      <p:sp>
        <p:nvSpPr>
          <p:cNvPr id="9" name="8 Metin Yer Tutucusu"/>
          <p:cNvSpPr>
            <a:spLocks noGrp="1"/>
          </p:cNvSpPr>
          <p:nvPr>
            <p:ph type="body" idx="1"/>
          </p:nvPr>
        </p:nvSpPr>
        <p:spPr>
          <a:xfrm>
            <a:off x="1435608" y="1447800"/>
            <a:ext cx="7498080" cy="4800600"/>
          </a:xfrm>
          <a:prstGeom prst="rect">
            <a:avLst/>
          </a:prstGeom>
        </p:spPr>
        <p:txBody>
          <a:bodyPr>
            <a:normAutofit/>
          </a:bodyPr>
          <a:lstStyle/>
          <a:p>
            <a:pPr lvl="0" eaLnBrk="1" latinLnBrk="0" hangingPunct="1"/>
            <a:r>
              <a:rPr kumimoji="0" lang="tr-TR"/>
              <a:t>Asıl metin stillerini düzenlemek için tıklatın</a:t>
            </a:r>
          </a:p>
          <a:p>
            <a:pPr lvl="1" eaLnBrk="1" latinLnBrk="0" hangingPunct="1"/>
            <a:r>
              <a:rPr kumimoji="0" lang="tr-TR"/>
              <a:t>İkinci düzey</a:t>
            </a:r>
          </a:p>
          <a:p>
            <a:pPr lvl="2" eaLnBrk="1" latinLnBrk="0" hangingPunct="1"/>
            <a:r>
              <a:rPr kumimoji="0" lang="tr-TR"/>
              <a:t>Üçüncü düzey</a:t>
            </a:r>
          </a:p>
          <a:p>
            <a:pPr lvl="3" eaLnBrk="1" latinLnBrk="0" hangingPunct="1"/>
            <a:r>
              <a:rPr kumimoji="0" lang="tr-TR"/>
              <a:t>Dördüncü düzey</a:t>
            </a:r>
          </a:p>
          <a:p>
            <a:pPr lvl="4" eaLnBrk="1" latinLnBrk="0" hangingPunct="1"/>
            <a:r>
              <a:rPr kumimoji="0" lang="tr-TR"/>
              <a:t>Beşinci düzey</a:t>
            </a:r>
            <a:endParaRPr kumimoji="0" lang="en-US"/>
          </a:p>
        </p:txBody>
      </p:sp>
      <p:sp>
        <p:nvSpPr>
          <p:cNvPr id="24" name="23 Veri Yer Tutucusu"/>
          <p:cNvSpPr>
            <a:spLocks noGrp="1"/>
          </p:cNvSpPr>
          <p:nvPr>
            <p:ph type="dt" sz="half" idx="2"/>
          </p:nvPr>
        </p:nvSpPr>
        <p:spPr>
          <a:xfrm>
            <a:off x="3581400" y="6305550"/>
            <a:ext cx="2133600" cy="476250"/>
          </a:xfrm>
          <a:prstGeom prst="rect">
            <a:avLst/>
          </a:prstGeom>
        </p:spPr>
        <p:txBody>
          <a:bodyPr anchor="b"/>
          <a:lstStyle>
            <a:lvl1pPr algn="r" eaLnBrk="1" latinLnBrk="0" hangingPunct="1">
              <a:defRPr kumimoji="0" sz="1200">
                <a:solidFill>
                  <a:schemeClr val="bg2">
                    <a:shade val="50000"/>
                    <a:satMod val="200000"/>
                  </a:schemeClr>
                </a:solidFill>
              </a:defRPr>
            </a:lvl1pPr>
            <a:extLst/>
          </a:lstStyle>
          <a:p>
            <a:fld id="{E55BB839-DED8-4F66-997B-258C9D82C5EB}" type="datetimeFigureOut">
              <a:rPr lang="tr-TR" smtClean="0"/>
              <a:pPr/>
              <a:t>5.10.2026</a:t>
            </a:fld>
            <a:endParaRPr lang="tr-TR"/>
          </a:p>
        </p:txBody>
      </p:sp>
      <p:sp>
        <p:nvSpPr>
          <p:cNvPr id="10" name="9 Altbilgi Yer Tutucusu"/>
          <p:cNvSpPr>
            <a:spLocks noGrp="1"/>
          </p:cNvSpPr>
          <p:nvPr>
            <p:ph type="ftr" sz="quarter" idx="3"/>
          </p:nvPr>
        </p:nvSpPr>
        <p:spPr>
          <a:xfrm>
            <a:off x="5715000" y="6305550"/>
            <a:ext cx="2895600" cy="476250"/>
          </a:xfrm>
          <a:prstGeom prst="rect">
            <a:avLst/>
          </a:prstGeom>
        </p:spPr>
        <p:txBody>
          <a:bodyPr anchor="b"/>
          <a:lstStyle>
            <a:lvl1pPr eaLnBrk="1" latinLnBrk="0" hangingPunct="1">
              <a:defRPr kumimoji="0" sz="1200">
                <a:solidFill>
                  <a:schemeClr val="bg2">
                    <a:shade val="50000"/>
                    <a:satMod val="200000"/>
                  </a:schemeClr>
                </a:solidFill>
                <a:effectLst/>
              </a:defRPr>
            </a:lvl1pPr>
            <a:extLst/>
          </a:lstStyle>
          <a:p>
            <a:endParaRPr lang="tr-TR"/>
          </a:p>
        </p:txBody>
      </p:sp>
      <p:sp>
        <p:nvSpPr>
          <p:cNvPr id="22" name="21 Slayt Numarası Yer Tutucusu"/>
          <p:cNvSpPr>
            <a:spLocks noGrp="1"/>
          </p:cNvSpPr>
          <p:nvPr>
            <p:ph type="sldNum" sz="quarter" idx="4"/>
          </p:nvPr>
        </p:nvSpPr>
        <p:spPr>
          <a:xfrm>
            <a:off x="8613648" y="6305550"/>
            <a:ext cx="457200" cy="476250"/>
          </a:xfrm>
          <a:prstGeom prst="rect">
            <a:avLst/>
          </a:prstGeom>
        </p:spPr>
        <p:txBody>
          <a:bodyPr anchor="b"/>
          <a:lstStyle>
            <a:lvl1pPr algn="ctr" eaLnBrk="1" latinLnBrk="0" hangingPunct="1">
              <a:defRPr kumimoji="0" sz="1200">
                <a:solidFill>
                  <a:schemeClr val="bg2">
                    <a:shade val="50000"/>
                    <a:satMod val="200000"/>
                  </a:schemeClr>
                </a:solidFill>
                <a:effectLst/>
              </a:defRPr>
            </a:lvl1pPr>
            <a:extLst/>
          </a:lstStyle>
          <a:p>
            <a:fld id="{BA16111C-78C9-4D90-A9C2-C1D72AEF5FAF}" type="slidenum">
              <a:rPr lang="tr-TR" smtClean="0"/>
              <a:pPr/>
              <a:t>‹#›</a:t>
            </a:fld>
            <a:endParaRPr lang="tr-TR"/>
          </a:p>
        </p:txBody>
      </p:sp>
      <p:sp>
        <p:nvSpPr>
          <p:cNvPr id="15" name="14 Dikdörtgen"/>
          <p:cNvSpPr/>
          <p:nvPr/>
        </p:nvSpPr>
        <p:spPr bwMode="invGray">
          <a:xfrm>
            <a:off x="1014984" y="-54"/>
            <a:ext cx="73152" cy="6858054"/>
          </a:xfrm>
          <a:prstGeom prst="rect">
            <a:avLst/>
          </a:prstGeom>
          <a:solidFill>
            <a:schemeClr val="bg1"/>
          </a:solidFill>
          <a:ln w="25400" cap="rnd" cmpd="sng" algn="ctr">
            <a:noFill/>
            <a:prstDash val="solid"/>
          </a:ln>
          <a:effectLst>
            <a:outerShdw blurRad="38550" dist="38000" dir="10800000" algn="tl" rotWithShape="0">
              <a:schemeClr val="bg2">
                <a:shade val="20000"/>
                <a:satMod val="110000"/>
                <a:alpha val="25000"/>
              </a:schemeClr>
            </a:outerShdw>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l" rtl="0" eaLnBrk="1" latinLnBrk="0" hangingPunct="1">
        <a:spcBef>
          <a:spcPct val="0"/>
        </a:spcBef>
        <a:buNone/>
        <a:defRPr kumimoji="0" sz="4300" kern="1200">
          <a:solidFill>
            <a:schemeClr val="tx2">
              <a:satMod val="130000"/>
            </a:schemeClr>
          </a:solidFill>
          <a:effectLst>
            <a:outerShdw blurRad="50000" dist="30000" dir="5400000" algn="tl" rotWithShape="0">
              <a:srgbClr val="000000">
                <a:alpha val="30000"/>
              </a:srgbClr>
            </a:outerShdw>
          </a:effectLst>
          <a:latin typeface="+mj-lt"/>
          <a:ea typeface="+mj-ea"/>
          <a:cs typeface="+mj-cs"/>
        </a:defRPr>
      </a:lvl1pPr>
      <a:extLst/>
    </p:titleStyle>
    <p:bodyStyle>
      <a:lvl1pPr marL="365760" indent="-283464" algn="l" rtl="0" eaLnBrk="1" latinLnBrk="0" hangingPunct="1">
        <a:lnSpc>
          <a:spcPct val="100000"/>
        </a:lnSpc>
        <a:spcBef>
          <a:spcPts val="600"/>
        </a:spcBef>
        <a:buClr>
          <a:schemeClr val="accent1"/>
        </a:buClr>
        <a:buSzPct val="80000"/>
        <a:buFont typeface="Wingdings 2"/>
        <a:buChar char=""/>
        <a:defRPr kumimoji="0" sz="3200" kern="1200">
          <a:solidFill>
            <a:schemeClr val="tx1"/>
          </a:solidFill>
          <a:latin typeface="+mn-lt"/>
          <a:ea typeface="+mn-ea"/>
          <a:cs typeface="+mn-cs"/>
        </a:defRPr>
      </a:lvl1pPr>
      <a:lvl2pPr marL="640080" indent="-237744" algn="l" rtl="0" eaLnBrk="1" latinLnBrk="0" hangingPunct="1">
        <a:lnSpc>
          <a:spcPct val="100000"/>
        </a:lnSpc>
        <a:spcBef>
          <a:spcPts val="550"/>
        </a:spcBef>
        <a:buClr>
          <a:schemeClr val="accent1"/>
        </a:buClr>
        <a:buFont typeface="Verdana"/>
        <a:buChar char="◦"/>
        <a:defRPr kumimoji="0" sz="2800" kern="1200">
          <a:solidFill>
            <a:schemeClr val="tx1"/>
          </a:solidFill>
          <a:latin typeface="+mn-lt"/>
          <a:ea typeface="+mn-ea"/>
          <a:cs typeface="+mn-cs"/>
        </a:defRPr>
      </a:lvl2pPr>
      <a:lvl3pPr marL="886968" indent="-228600" algn="l" rtl="0" eaLnBrk="1" latinLnBrk="0" hangingPunct="1">
        <a:lnSpc>
          <a:spcPct val="100000"/>
        </a:lnSpc>
        <a:spcBef>
          <a:spcPct val="20000"/>
        </a:spcBef>
        <a:buClr>
          <a:schemeClr val="accent2"/>
        </a:buClr>
        <a:buFont typeface="Wingdings 2"/>
        <a:buChar char=""/>
        <a:defRPr kumimoji="0" sz="2400" kern="1200">
          <a:solidFill>
            <a:schemeClr val="tx1"/>
          </a:solidFill>
          <a:latin typeface="+mn-lt"/>
          <a:ea typeface="+mn-ea"/>
          <a:cs typeface="+mn-cs"/>
        </a:defRPr>
      </a:lvl3pPr>
      <a:lvl4pPr marL="1097280" indent="-173736" algn="l" rtl="0" eaLnBrk="1" latinLnBrk="0" hangingPunct="1">
        <a:lnSpc>
          <a:spcPct val="100000"/>
        </a:lnSpc>
        <a:spcBef>
          <a:spcPct val="20000"/>
        </a:spcBef>
        <a:buClr>
          <a:schemeClr val="accent3"/>
        </a:buClr>
        <a:buFont typeface="Wingdings 2"/>
        <a:buChar char=""/>
        <a:defRPr kumimoji="0" sz="2000" kern="1200">
          <a:solidFill>
            <a:schemeClr val="tx1"/>
          </a:solidFill>
          <a:latin typeface="+mn-lt"/>
          <a:ea typeface="+mn-ea"/>
          <a:cs typeface="+mn-cs"/>
        </a:defRPr>
      </a:lvl4pPr>
      <a:lvl5pPr marL="1298448" indent="-182880" algn="l" rtl="0" eaLnBrk="1" latinLnBrk="0" hangingPunct="1">
        <a:lnSpc>
          <a:spcPct val="100000"/>
        </a:lnSpc>
        <a:spcBef>
          <a:spcPct val="20000"/>
        </a:spcBef>
        <a:buClr>
          <a:schemeClr val="accent4"/>
        </a:buClr>
        <a:buFont typeface="Wingdings 2"/>
        <a:buChar char=""/>
        <a:defRPr kumimoji="0" sz="2000" kern="1200">
          <a:solidFill>
            <a:schemeClr val="tx1"/>
          </a:solidFill>
          <a:latin typeface="+mn-lt"/>
          <a:ea typeface="+mn-ea"/>
          <a:cs typeface="+mn-cs"/>
        </a:defRPr>
      </a:lvl5pPr>
      <a:lvl6pPr marL="1508760" indent="-182880" algn="l" rtl="0" eaLnBrk="1" latinLnBrk="0" hangingPunct="1">
        <a:lnSpc>
          <a:spcPct val="100000"/>
        </a:lnSpc>
        <a:spcBef>
          <a:spcPct val="20000"/>
        </a:spcBef>
        <a:buClr>
          <a:schemeClr val="accent5"/>
        </a:buClr>
        <a:buFont typeface="Wingdings 2"/>
        <a:buChar char=""/>
        <a:defRPr kumimoji="0" sz="2000" kern="1200">
          <a:solidFill>
            <a:schemeClr val="tx1"/>
          </a:solidFill>
          <a:latin typeface="+mn-lt"/>
          <a:ea typeface="+mn-ea"/>
          <a:cs typeface="+mn-cs"/>
        </a:defRPr>
      </a:lvl6pPr>
      <a:lvl7pPr marL="171907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7pPr>
      <a:lvl8pPr marL="1920240"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8pPr>
      <a:lvl9pPr marL="2130552" indent="-182880" algn="l" rtl="0" eaLnBrk="1" latinLnBrk="0" hangingPunct="1">
        <a:lnSpc>
          <a:spcPct val="100000"/>
        </a:lnSpc>
        <a:spcBef>
          <a:spcPct val="20000"/>
        </a:spcBef>
        <a:buClr>
          <a:schemeClr val="accent6"/>
        </a:buClr>
        <a:buFont typeface="Wingdings 2"/>
        <a:buChar char=""/>
        <a:defRPr kumimoji="0" sz="20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jp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jp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jp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p:txBody>
          <a:bodyPr>
            <a:normAutofit fontScale="90000"/>
          </a:bodyPr>
          <a:lstStyle/>
          <a:p>
            <a:pPr algn="ctr"/>
            <a:r>
              <a:rPr lang="tr-TR" dirty="0"/>
              <a:t/>
            </a:r>
            <a:br>
              <a:rPr lang="tr-TR" dirty="0"/>
            </a:br>
            <a:r>
              <a:rPr lang="tr-TR" sz="2700" b="1" dirty="0"/>
              <a:t>TÜRKİYE CUMHURİYETİ </a:t>
            </a:r>
            <a:br>
              <a:rPr lang="tr-TR" sz="2700" b="1" dirty="0"/>
            </a:br>
            <a:r>
              <a:rPr lang="tr-TR" sz="2700" b="1" dirty="0"/>
              <a:t>GİRESUN ÜNİVERSİTESİ</a:t>
            </a:r>
          </a:p>
        </p:txBody>
      </p:sp>
      <p:sp>
        <p:nvSpPr>
          <p:cNvPr id="3" name="2 Alt Başlık"/>
          <p:cNvSpPr>
            <a:spLocks noGrp="1"/>
          </p:cNvSpPr>
          <p:nvPr>
            <p:ph type="subTitle" idx="1"/>
          </p:nvPr>
        </p:nvSpPr>
        <p:spPr>
          <a:xfrm>
            <a:off x="1432560" y="1850064"/>
            <a:ext cx="7406640" cy="3307128"/>
          </a:xfrm>
        </p:spPr>
        <p:txBody>
          <a:bodyPr>
            <a:normAutofit fontScale="92500" lnSpcReduction="20000"/>
          </a:bodyPr>
          <a:lstStyle/>
          <a:p>
            <a:pPr algn="ctr"/>
            <a:endParaRPr lang="tr-TR" dirty="0"/>
          </a:p>
          <a:p>
            <a:pPr algn="ctr"/>
            <a:endParaRPr lang="tr-TR" dirty="0"/>
          </a:p>
          <a:p>
            <a:pPr algn="ctr"/>
            <a:r>
              <a:rPr lang="tr-TR" sz="3900" b="1" dirty="0"/>
              <a:t>2026-2027 ÖĞRETİM YILI</a:t>
            </a:r>
          </a:p>
          <a:p>
            <a:pPr algn="ctr"/>
            <a:r>
              <a:rPr lang="tr-TR" sz="3900" b="1" dirty="0"/>
              <a:t>ORYANTASYON PROGRAMI</a:t>
            </a:r>
          </a:p>
          <a:p>
            <a:pPr algn="ctr"/>
            <a:endParaRPr lang="tr-TR" dirty="0"/>
          </a:p>
          <a:p>
            <a:pPr algn="ctr"/>
            <a:endParaRPr lang="tr-TR" dirty="0"/>
          </a:p>
          <a:p>
            <a:pPr algn="ctr"/>
            <a:r>
              <a:rPr lang="tr-TR" dirty="0"/>
              <a:t>ÖĞRENCİ İŞLERİ DAİRE BAŞKANLIĞI </a:t>
            </a:r>
          </a:p>
          <a:p>
            <a:pPr algn="ctr"/>
            <a:r>
              <a:rPr lang="tr-TR" dirty="0"/>
              <a:t>2026</a:t>
            </a:r>
          </a:p>
          <a:p>
            <a:pPr algn="ctr"/>
            <a:endParaRPr lang="tr-TR" dirty="0"/>
          </a:p>
        </p:txBody>
      </p:sp>
      <p:pic>
        <p:nvPicPr>
          <p:cNvPr id="4" name="3 Resim" descr="logo"/>
          <p:cNvPicPr/>
          <p:nvPr/>
        </p:nvPicPr>
        <p:blipFill>
          <a:blip r:embed="rId2" cstate="print"/>
          <a:srcRect/>
          <a:stretch>
            <a:fillRect/>
          </a:stretch>
        </p:blipFill>
        <p:spPr bwMode="auto">
          <a:xfrm>
            <a:off x="1475656" y="548680"/>
            <a:ext cx="1362075" cy="1162050"/>
          </a:xfrm>
          <a:prstGeom prst="rect">
            <a:avLst/>
          </a:prstGeom>
          <a:noFill/>
          <a:ln w="9525">
            <a:noFill/>
            <a:miter lim="800000"/>
            <a:headEnd/>
            <a:tailEnd/>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638"/>
            <a:ext cx="7498080" cy="778098"/>
          </a:xfrm>
        </p:spPr>
        <p:txBody>
          <a:bodyPr/>
          <a:lstStyle/>
          <a:p>
            <a:r>
              <a:rPr lang="tr-TR" dirty="0"/>
              <a:t>ÖĞRENCİ İŞLERİ</a:t>
            </a:r>
          </a:p>
        </p:txBody>
      </p:sp>
      <p:sp>
        <p:nvSpPr>
          <p:cNvPr id="3" name="2 İçerik Yer Tutucusu"/>
          <p:cNvSpPr>
            <a:spLocks noGrp="1"/>
          </p:cNvSpPr>
          <p:nvPr>
            <p:ph idx="1"/>
          </p:nvPr>
        </p:nvSpPr>
        <p:spPr>
          <a:xfrm>
            <a:off x="1435608" y="1268760"/>
            <a:ext cx="7498080" cy="5400600"/>
          </a:xfrm>
        </p:spPr>
        <p:txBody>
          <a:bodyPr>
            <a:normAutofit fontScale="70000" lnSpcReduction="20000"/>
          </a:bodyPr>
          <a:lstStyle/>
          <a:p>
            <a:r>
              <a:rPr lang="tr-TR" dirty="0"/>
              <a:t>Öğrenci Bilgi Sistemi</a:t>
            </a:r>
          </a:p>
          <a:p>
            <a:r>
              <a:rPr lang="tr-TR" dirty="0"/>
              <a:t>Öğretim Süresi</a:t>
            </a:r>
          </a:p>
          <a:p>
            <a:r>
              <a:rPr lang="tr-TR" dirty="0"/>
              <a:t>Akademik Takvim</a:t>
            </a:r>
          </a:p>
          <a:p>
            <a:r>
              <a:rPr lang="tr-TR" dirty="0"/>
              <a:t>Öğrenci Danışmanlığı</a:t>
            </a:r>
          </a:p>
          <a:p>
            <a:r>
              <a:rPr lang="tr-TR" dirty="0"/>
              <a:t>Kayıt Yenileme İşlemleri</a:t>
            </a:r>
          </a:p>
          <a:p>
            <a:r>
              <a:rPr lang="tr-TR" dirty="0"/>
              <a:t>Dersler ve Sınavlar</a:t>
            </a:r>
          </a:p>
          <a:p>
            <a:r>
              <a:rPr lang="tr-TR" dirty="0"/>
              <a:t>Kayıt Dondurma</a:t>
            </a:r>
          </a:p>
          <a:p>
            <a:r>
              <a:rPr lang="tr-TR" dirty="0"/>
              <a:t>Katkı Payı/Öğrenim Ücreti</a:t>
            </a:r>
          </a:p>
          <a:p>
            <a:r>
              <a:rPr lang="tr-TR" dirty="0"/>
              <a:t>Muafiyet</a:t>
            </a:r>
          </a:p>
          <a:p>
            <a:r>
              <a:rPr lang="tr-TR" dirty="0"/>
              <a:t>Kredi Transferi</a:t>
            </a:r>
          </a:p>
          <a:p>
            <a:r>
              <a:rPr lang="tr-TR" dirty="0"/>
              <a:t>Çift </a:t>
            </a:r>
            <a:r>
              <a:rPr lang="tr-TR" dirty="0" err="1"/>
              <a:t>Anadal</a:t>
            </a:r>
            <a:r>
              <a:rPr lang="tr-TR" dirty="0"/>
              <a:t>/</a:t>
            </a:r>
            <a:r>
              <a:rPr lang="tr-TR" dirty="0" err="1"/>
              <a:t>Yandal</a:t>
            </a:r>
            <a:endParaRPr lang="tr-TR" dirty="0"/>
          </a:p>
          <a:p>
            <a:r>
              <a:rPr lang="tr-TR" dirty="0"/>
              <a:t>Askerlik Tecili</a:t>
            </a:r>
          </a:p>
          <a:p>
            <a:r>
              <a:rPr lang="tr-TR" dirty="0"/>
              <a:t>Mezuniyet</a:t>
            </a:r>
          </a:p>
          <a:p>
            <a:r>
              <a:rPr lang="tr-TR" dirty="0"/>
              <a:t>Çeşitli Belgeler</a:t>
            </a:r>
          </a:p>
          <a:p>
            <a:r>
              <a:rPr lang="tr-TR" dirty="0"/>
              <a:t>Burs İmkanları</a:t>
            </a:r>
          </a:p>
          <a:p>
            <a:endParaRPr lang="tr-TR" dirty="0"/>
          </a:p>
          <a:p>
            <a:endParaRPr lang="tr-TR" dirty="0"/>
          </a:p>
          <a:p>
            <a:endParaRPr lang="tr-TR" dirty="0"/>
          </a:p>
          <a:p>
            <a:endParaRPr lang="tr-TR" dirty="0"/>
          </a:p>
          <a:p>
            <a:endParaRPr lang="tr-TR" dirty="0"/>
          </a:p>
          <a:p>
            <a:endParaRPr lang="tr-TR" dirty="0"/>
          </a:p>
          <a:p>
            <a:endParaRPr lang="tr-TR" dirty="0"/>
          </a:p>
          <a:p>
            <a:endParaRPr lang="tr-TR" dirty="0"/>
          </a:p>
          <a:p>
            <a:endParaRPr lang="tr-TR"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3608" y="274638"/>
            <a:ext cx="7890080" cy="1143000"/>
          </a:xfrm>
        </p:spPr>
        <p:txBody>
          <a:bodyPr>
            <a:normAutofit/>
          </a:bodyPr>
          <a:lstStyle/>
          <a:p>
            <a:r>
              <a:rPr lang="tr-TR" dirty="0"/>
              <a:t>ÖĞRENCİ BİLGİ SİSTEMİ GİRİŞ</a:t>
            </a:r>
          </a:p>
        </p:txBody>
      </p:sp>
      <p:pic>
        <p:nvPicPr>
          <p:cNvPr id="1027" name="Picture 3"/>
          <p:cNvPicPr>
            <a:picLocks noGrp="1" noChangeAspect="1" noChangeArrowheads="1"/>
          </p:cNvPicPr>
          <p:nvPr>
            <p:ph idx="1"/>
          </p:nvPr>
        </p:nvPicPr>
        <p:blipFill>
          <a:blip r:embed="rId2" cstate="print"/>
          <a:srcRect/>
          <a:stretch>
            <a:fillRect/>
          </a:stretch>
        </p:blipFill>
        <p:spPr bwMode="auto">
          <a:xfrm>
            <a:off x="971550" y="1624964"/>
            <a:ext cx="8172450" cy="5233035"/>
          </a:xfrm>
          <a:prstGeom prst="rect">
            <a:avLst/>
          </a:prstGeom>
          <a:noFill/>
          <a:ln w="9525">
            <a:noFill/>
            <a:miter lim="800000"/>
            <a:headEnd/>
            <a:tailEnd/>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3608" y="274638"/>
            <a:ext cx="7890080" cy="1143000"/>
          </a:xfrm>
        </p:spPr>
        <p:txBody>
          <a:bodyPr/>
          <a:lstStyle/>
          <a:p>
            <a:r>
              <a:rPr lang="tr-TR" dirty="0"/>
              <a:t>Şifre Oluşturma</a:t>
            </a:r>
          </a:p>
        </p:txBody>
      </p:sp>
      <p:pic>
        <p:nvPicPr>
          <p:cNvPr id="2050" name="Picture 2"/>
          <p:cNvPicPr>
            <a:picLocks noGrp="1" noChangeAspect="1" noChangeArrowheads="1"/>
          </p:cNvPicPr>
          <p:nvPr>
            <p:ph idx="1"/>
          </p:nvPr>
        </p:nvPicPr>
        <p:blipFill>
          <a:blip r:embed="rId2" cstate="print"/>
          <a:srcRect/>
          <a:stretch>
            <a:fillRect/>
          </a:stretch>
        </p:blipFill>
        <p:spPr bwMode="auto">
          <a:xfrm>
            <a:off x="1115616" y="1556792"/>
            <a:ext cx="7818834" cy="5040560"/>
          </a:xfrm>
          <a:prstGeom prst="rect">
            <a:avLst/>
          </a:prstGeom>
          <a:noFill/>
          <a:ln w="9525">
            <a:noFill/>
            <a:miter lim="800000"/>
            <a:headEnd/>
            <a:tailEnd/>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3608" y="274638"/>
            <a:ext cx="7890080" cy="1143000"/>
          </a:xfrm>
        </p:spPr>
        <p:txBody>
          <a:bodyPr/>
          <a:lstStyle/>
          <a:p>
            <a:r>
              <a:rPr lang="tr-TR" dirty="0"/>
              <a:t>Şifre Oluşturma</a:t>
            </a:r>
          </a:p>
        </p:txBody>
      </p:sp>
      <p:pic>
        <p:nvPicPr>
          <p:cNvPr id="3075" name="Picture 3"/>
          <p:cNvPicPr>
            <a:picLocks noGrp="1" noChangeAspect="1" noChangeArrowheads="1"/>
          </p:cNvPicPr>
          <p:nvPr>
            <p:ph idx="1"/>
          </p:nvPr>
        </p:nvPicPr>
        <p:blipFill>
          <a:blip r:embed="rId2" cstate="print"/>
          <a:srcRect/>
          <a:stretch>
            <a:fillRect/>
          </a:stretch>
        </p:blipFill>
        <p:spPr bwMode="auto">
          <a:xfrm>
            <a:off x="1042988" y="1484784"/>
            <a:ext cx="7891462" cy="5184576"/>
          </a:xfrm>
          <a:prstGeom prst="rect">
            <a:avLst/>
          </a:prstGeom>
          <a:noFill/>
          <a:ln w="9525">
            <a:noFill/>
            <a:miter lim="800000"/>
            <a:headEnd/>
            <a:tailEnd/>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Profil Bilgileri</a:t>
            </a:r>
          </a:p>
        </p:txBody>
      </p:sp>
      <p:pic>
        <p:nvPicPr>
          <p:cNvPr id="4099" name="Picture 3"/>
          <p:cNvPicPr>
            <a:picLocks noGrp="1" noChangeAspect="1" noChangeArrowheads="1"/>
          </p:cNvPicPr>
          <p:nvPr>
            <p:ph idx="1"/>
          </p:nvPr>
        </p:nvPicPr>
        <p:blipFill>
          <a:blip r:embed="rId2" cstate="print"/>
          <a:srcRect/>
          <a:stretch>
            <a:fillRect/>
          </a:stretch>
        </p:blipFill>
        <p:spPr bwMode="auto">
          <a:xfrm>
            <a:off x="1116013" y="1484784"/>
            <a:ext cx="7818437" cy="5373216"/>
          </a:xfrm>
          <a:prstGeom prst="rect">
            <a:avLst/>
          </a:prstGeom>
          <a:noFill/>
          <a:ln w="9525">
            <a:noFill/>
            <a:miter lim="800000"/>
            <a:headEnd/>
            <a:tailEnd/>
          </a:ln>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Öğrencinin Kullandığı Alanlar</a:t>
            </a:r>
          </a:p>
        </p:txBody>
      </p:sp>
      <p:pic>
        <p:nvPicPr>
          <p:cNvPr id="5127" name="Picture 7"/>
          <p:cNvPicPr>
            <a:picLocks noGrp="1" noChangeAspect="1" noChangeArrowheads="1"/>
          </p:cNvPicPr>
          <p:nvPr>
            <p:ph idx="1"/>
          </p:nvPr>
        </p:nvPicPr>
        <p:blipFill>
          <a:blip r:embed="rId2" cstate="print"/>
          <a:srcRect/>
          <a:stretch>
            <a:fillRect/>
          </a:stretch>
        </p:blipFill>
        <p:spPr bwMode="auto">
          <a:xfrm>
            <a:off x="1116013" y="1704817"/>
            <a:ext cx="7848475" cy="4964544"/>
          </a:xfrm>
          <a:prstGeom prst="rect">
            <a:avLst/>
          </a:prstGeom>
          <a:noFill/>
          <a:ln w="9525">
            <a:noFill/>
            <a:miter lim="800000"/>
            <a:headEnd/>
            <a:tailEnd/>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Notların Görüntülenmesi</a:t>
            </a:r>
          </a:p>
        </p:txBody>
      </p:sp>
      <p:pic>
        <p:nvPicPr>
          <p:cNvPr id="614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p:blipFill>
        <p:spPr bwMode="auto">
          <a:xfrm>
            <a:off x="1187624" y="1598294"/>
            <a:ext cx="7746826" cy="4999057"/>
          </a:xfrm>
          <a:prstGeom prst="rect">
            <a:avLst/>
          </a:prstGeom>
          <a:noFill/>
          <a:ln w="9525">
            <a:noFill/>
            <a:miter lim="800000"/>
            <a:headEnd/>
            <a:tailEnd/>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err="1"/>
              <a:t>Transkript</a:t>
            </a:r>
            <a:endParaRPr lang="tr-TR" dirty="0"/>
          </a:p>
        </p:txBody>
      </p:sp>
      <p:pic>
        <p:nvPicPr>
          <p:cNvPr id="7172" name="Picture 4"/>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p:blipFill>
        <p:spPr bwMode="auto">
          <a:xfrm>
            <a:off x="1187450" y="1484784"/>
            <a:ext cx="7747000" cy="5184576"/>
          </a:xfrm>
          <a:prstGeom prst="rect">
            <a:avLst/>
          </a:prstGeom>
          <a:noFill/>
          <a:ln w="9525">
            <a:noFill/>
            <a:miter lim="800000"/>
            <a:headEnd/>
            <a:tailEnd/>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4000" dirty="0"/>
              <a:t>Sunulan Dersler</a:t>
            </a:r>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p:blipFill>
        <p:spPr bwMode="auto">
          <a:xfrm>
            <a:off x="1187624" y="1598294"/>
            <a:ext cx="7746826" cy="4999057"/>
          </a:xfrm>
          <a:prstGeom prst="rect">
            <a:avLst/>
          </a:prstGeom>
          <a:noFill/>
          <a:ln w="9525">
            <a:noFill/>
            <a:miter lim="800000"/>
            <a:headEnd/>
            <a:tailEnd/>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Ders İzleme Formu</a:t>
            </a:r>
          </a:p>
        </p:txBody>
      </p:sp>
      <p:pic>
        <p:nvPicPr>
          <p:cNvPr id="9218" name="Picture 2"/>
          <p:cNvPicPr>
            <a:picLocks noGrp="1" noChangeAspect="1" noChangeArrowheads="1"/>
          </p:cNvPicPr>
          <p:nvPr>
            <p:ph idx="1"/>
          </p:nvPr>
        </p:nvPicPr>
        <p:blipFill>
          <a:blip r:embed="rId2" cstate="print"/>
          <a:srcRect/>
          <a:stretch>
            <a:fillRect/>
          </a:stretch>
        </p:blipFill>
        <p:spPr bwMode="auto">
          <a:xfrm>
            <a:off x="1115616" y="1598294"/>
            <a:ext cx="7818834" cy="4999057"/>
          </a:xfrm>
          <a:prstGeom prst="rect">
            <a:avLst/>
          </a:prstGeom>
          <a:noFill/>
          <a:ln w="9525">
            <a:noFill/>
            <a:miter lim="800000"/>
            <a:headEnd/>
            <a:tailEnd/>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Müfredat</a:t>
            </a:r>
          </a:p>
        </p:txBody>
      </p:sp>
      <p:pic>
        <p:nvPicPr>
          <p:cNvPr id="10242" name="Picture 2"/>
          <p:cNvPicPr>
            <a:picLocks noGrp="1" noChangeAspect="1" noChangeArrowheads="1"/>
          </p:cNvPicPr>
          <p:nvPr>
            <p:ph idx="1"/>
          </p:nvPr>
        </p:nvPicPr>
        <p:blipFill>
          <a:blip r:embed="rId2" cstate="print"/>
          <a:srcRect/>
          <a:stretch>
            <a:fillRect/>
          </a:stretch>
        </p:blipFill>
        <p:spPr bwMode="auto">
          <a:xfrm>
            <a:off x="1187624" y="1598294"/>
            <a:ext cx="7746826" cy="4999057"/>
          </a:xfrm>
          <a:prstGeom prst="rect">
            <a:avLst/>
          </a:prstGeom>
          <a:noFill/>
          <a:ln w="9525">
            <a:noFill/>
            <a:miter lim="800000"/>
            <a:headEnd/>
            <a:tailEnd/>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Kayıt Yenileme</a:t>
            </a: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rcRect/>
          <a:stretch/>
        </p:blipFill>
        <p:spPr bwMode="auto">
          <a:xfrm>
            <a:off x="1187624" y="4463566"/>
            <a:ext cx="7499350" cy="2853866"/>
          </a:xfrm>
          <a:prstGeom prst="rect">
            <a:avLst/>
          </a:prstGeom>
          <a:noFill/>
          <a:ln w="9525">
            <a:noFill/>
            <a:miter lim="800000"/>
            <a:headEnd/>
            <a:tailEnd/>
          </a:ln>
        </p:spPr>
      </p:pic>
      <p:pic>
        <p:nvPicPr>
          <p:cNvPr id="5" name="4 Resim" descr="C:\Documents and Settings\Administrator\Belgelerim\Resimlerim\KAYIT YENİLEME\ogrenci 1.JPG"/>
          <p:cNvPicPr/>
          <p:nvPr/>
        </p:nvPicPr>
        <p:blipFill>
          <a:blip r:embed="rId3" cstate="print"/>
          <a:srcRect/>
          <a:stretch>
            <a:fillRect/>
          </a:stretch>
        </p:blipFill>
        <p:spPr bwMode="auto">
          <a:xfrm>
            <a:off x="1187624" y="1484784"/>
            <a:ext cx="7632848" cy="2978782"/>
          </a:xfrm>
          <a:prstGeom prst="rect">
            <a:avLst/>
          </a:prstGeom>
          <a:noFill/>
          <a:ln w="9525">
            <a:noFill/>
            <a:miter lim="800000"/>
            <a:headEnd/>
            <a:tailEnd/>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Kayıt Yenileme – Tekrar Dersler </a:t>
            </a: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rcRect/>
          <a:stretch/>
        </p:blipFill>
        <p:spPr bwMode="auto">
          <a:xfrm>
            <a:off x="1187624" y="1598294"/>
            <a:ext cx="7746826" cy="4999057"/>
          </a:xfrm>
          <a:prstGeom prst="rect">
            <a:avLst/>
          </a:prstGeom>
          <a:noFill/>
          <a:ln w="9525">
            <a:noFill/>
            <a:miter lim="800000"/>
            <a:headEnd/>
            <a:tailEnd/>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200" dirty="0"/>
              <a:t>Kayıt Yenileme – Açılan Dersler Listesi</a:t>
            </a: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rcRect/>
          <a:stretch/>
        </p:blipFill>
        <p:spPr bwMode="auto">
          <a:xfrm>
            <a:off x="1115616" y="1556792"/>
            <a:ext cx="7818834" cy="5040559"/>
          </a:xfrm>
          <a:prstGeom prst="rect">
            <a:avLst/>
          </a:prstGeom>
          <a:noFill/>
          <a:ln w="9525">
            <a:noFill/>
            <a:miter lim="800000"/>
            <a:headEnd/>
            <a:tailEnd/>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Kayıt Yenileme – Ders Seçimi</a:t>
            </a: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rcRect/>
          <a:stretch/>
        </p:blipFill>
        <p:spPr bwMode="auto">
          <a:xfrm>
            <a:off x="1115616" y="1598890"/>
            <a:ext cx="7818834" cy="4998462"/>
          </a:xfrm>
          <a:prstGeom prst="rect">
            <a:avLst/>
          </a:prstGeom>
          <a:noFill/>
          <a:ln w="9525">
            <a:noFill/>
            <a:miter lim="800000"/>
            <a:headEnd/>
            <a:tailEnd/>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t>Kayıt Yenileme - Danışman Onayına Gönderme</a:t>
            </a:r>
          </a:p>
        </p:txBody>
      </p:sp>
      <p:pic>
        <p:nvPicPr>
          <p:cNvPr id="4" name="3 İçerik Yer Tutucusu"/>
          <p:cNvPicPr>
            <a:picLocks noGrp="1"/>
          </p:cNvPicPr>
          <p:nvPr>
            <p:ph idx="1"/>
          </p:nvPr>
        </p:nvPicPr>
        <p:blipFill>
          <a:blip r:embed="rId2">
            <a:extLst>
              <a:ext uri="{28A0092B-C50C-407E-A947-70E740481C1C}">
                <a14:useLocalDpi xmlns:a14="http://schemas.microsoft.com/office/drawing/2010/main" val="0"/>
              </a:ext>
            </a:extLst>
          </a:blip>
          <a:srcRect/>
          <a:stretch/>
        </p:blipFill>
        <p:spPr bwMode="auto">
          <a:xfrm>
            <a:off x="1043608" y="1598890"/>
            <a:ext cx="7890842" cy="4998462"/>
          </a:xfrm>
          <a:prstGeom prst="rect">
            <a:avLst/>
          </a:prstGeom>
          <a:noFill/>
          <a:ln w="9525">
            <a:noFill/>
            <a:miter lim="800000"/>
            <a:headEnd/>
            <a:tailEnd/>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sz="3600" dirty="0"/>
              <a:t>ŞİFRE DEĞİŞTİRME İŞLEMLERİ</a:t>
            </a:r>
          </a:p>
        </p:txBody>
      </p:sp>
      <p:sp>
        <p:nvSpPr>
          <p:cNvPr id="3" name="2 İçerik Yer Tutucusu"/>
          <p:cNvSpPr>
            <a:spLocks noGrp="1"/>
          </p:cNvSpPr>
          <p:nvPr>
            <p:ph idx="1"/>
          </p:nvPr>
        </p:nvSpPr>
        <p:spPr/>
        <p:txBody>
          <a:bodyPr/>
          <a:lstStyle/>
          <a:p>
            <a:pPr algn="just"/>
            <a:endParaRPr lang="tr-TR" dirty="0"/>
          </a:p>
          <a:p>
            <a:pPr algn="just"/>
            <a:r>
              <a:rPr lang="tr-TR" dirty="0"/>
              <a:t>“Öğrenci Bilgi Sistemi”nden şifre ile ilgili sorun oluşması halinde fakülteniz/yüksekokulunuz öğrenci işleri bürosuna müracaat ediniz.</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Öğretim Süreleri</a:t>
            </a:r>
          </a:p>
        </p:txBody>
      </p:sp>
      <p:sp>
        <p:nvSpPr>
          <p:cNvPr id="3" name="2 İçerik Yer Tutucusu"/>
          <p:cNvSpPr>
            <a:spLocks noGrp="1"/>
          </p:cNvSpPr>
          <p:nvPr>
            <p:ph idx="1"/>
          </p:nvPr>
        </p:nvSpPr>
        <p:spPr/>
        <p:txBody>
          <a:bodyPr/>
          <a:lstStyle/>
          <a:p>
            <a:r>
              <a:rPr lang="tr-TR" dirty="0"/>
              <a:t>2 yılık ön lisans için azami süre 4 yıl</a:t>
            </a:r>
          </a:p>
          <a:p>
            <a:r>
              <a:rPr lang="tr-TR" dirty="0"/>
              <a:t>4 yıllık lisans için azami süre 7 yıl</a:t>
            </a:r>
          </a:p>
          <a:p>
            <a:r>
              <a:rPr lang="tr-TR" dirty="0"/>
              <a:t>5 yıllık lisans için azami süre 8 yıl</a:t>
            </a:r>
          </a:p>
          <a:p>
            <a:r>
              <a:rPr lang="tr-TR" dirty="0"/>
              <a:t>6 yıllık lisans için azami süre 9 yıl</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Yarıyıl Öğretim Süresi</a:t>
            </a:r>
          </a:p>
        </p:txBody>
      </p:sp>
      <p:sp>
        <p:nvSpPr>
          <p:cNvPr id="3" name="2 İçerik Yer Tutucusu"/>
          <p:cNvSpPr>
            <a:spLocks noGrp="1"/>
          </p:cNvSpPr>
          <p:nvPr>
            <p:ph idx="1"/>
          </p:nvPr>
        </p:nvSpPr>
        <p:spPr/>
        <p:txBody>
          <a:bodyPr/>
          <a:lstStyle/>
          <a:p>
            <a:r>
              <a:rPr lang="tr-TR" dirty="0"/>
              <a:t>Her yarıyıl 17 hafta</a:t>
            </a:r>
          </a:p>
          <a:p>
            <a:r>
              <a:rPr lang="tr-TR" dirty="0"/>
              <a:t>14 hafta ders</a:t>
            </a:r>
          </a:p>
          <a:p>
            <a:r>
              <a:rPr lang="tr-TR" dirty="0"/>
              <a:t>1 hafta ara sınav</a:t>
            </a:r>
          </a:p>
          <a:p>
            <a:r>
              <a:rPr lang="tr-TR" dirty="0"/>
              <a:t>2 hafta yarıyıl / yıl sonu sınavı</a:t>
            </a:r>
          </a:p>
          <a:p>
            <a:r>
              <a:rPr lang="tr-TR" dirty="0"/>
              <a:t>Bütünleme ve mezuniyet sınavları bu süreye dahil değil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7" name="Picture 3"/>
          <p:cNvPicPr>
            <a:picLocks noChangeAspect="1" noChangeArrowheads="1"/>
          </p:cNvPicPr>
          <p:nvPr/>
        </p:nvPicPr>
        <p:blipFill>
          <a:blip r:embed="rId2" cstate="print"/>
          <a:srcRect/>
          <a:stretch>
            <a:fillRect/>
          </a:stretch>
        </p:blipFill>
        <p:spPr bwMode="auto">
          <a:xfrm>
            <a:off x="4533900" y="3419475"/>
            <a:ext cx="76200" cy="19050"/>
          </a:xfrm>
          <a:prstGeom prst="rect">
            <a:avLst/>
          </a:prstGeom>
          <a:noFill/>
          <a:ln w="9525">
            <a:noFill/>
            <a:miter lim="800000"/>
            <a:headEnd/>
            <a:tailEnd/>
          </a:ln>
          <a:effectLst/>
        </p:spPr>
      </p:pic>
      <p:sp>
        <p:nvSpPr>
          <p:cNvPr id="4" name="Başlık 3">
            <a:extLst>
              <a:ext uri="{FF2B5EF4-FFF2-40B4-BE49-F238E27FC236}">
                <a16:creationId xmlns:a16="http://schemas.microsoft.com/office/drawing/2014/main" id="{6AB537AE-BC14-075D-774F-91424FAF47CB}"/>
              </a:ext>
            </a:extLst>
          </p:cNvPr>
          <p:cNvSpPr>
            <a:spLocks noGrp="1"/>
          </p:cNvSpPr>
          <p:nvPr>
            <p:ph type="title"/>
          </p:nvPr>
        </p:nvSpPr>
        <p:spPr>
          <a:xfrm>
            <a:off x="1435608" y="274638"/>
            <a:ext cx="6151054" cy="1143000"/>
          </a:xfrm>
        </p:spPr>
        <p:txBody>
          <a:bodyPr/>
          <a:lstStyle/>
          <a:p>
            <a:pPr algn="ctr"/>
            <a:r>
              <a:rPr lang="tr-TR" dirty="0"/>
              <a:t>Akademik Takvim</a:t>
            </a:r>
          </a:p>
        </p:txBody>
      </p:sp>
      <p:graphicFrame>
        <p:nvGraphicFramePr>
          <p:cNvPr id="6" name="Tablo 5">
            <a:extLst>
              <a:ext uri="{FF2B5EF4-FFF2-40B4-BE49-F238E27FC236}">
                <a16:creationId xmlns:a16="http://schemas.microsoft.com/office/drawing/2014/main" id="{53E940B0-FB69-4EE9-96DC-13EA66B79F1D}"/>
              </a:ext>
            </a:extLst>
          </p:cNvPr>
          <p:cNvGraphicFramePr>
            <a:graphicFrameLocks noGrp="1"/>
          </p:cNvGraphicFramePr>
          <p:nvPr>
            <p:extLst>
              <p:ext uri="{D42A27DB-BD31-4B8C-83A1-F6EECF244321}">
                <p14:modId xmlns:p14="http://schemas.microsoft.com/office/powerpoint/2010/main" val="1512361792"/>
              </p:ext>
            </p:extLst>
          </p:nvPr>
        </p:nvGraphicFramePr>
        <p:xfrm>
          <a:off x="1691680" y="1196752"/>
          <a:ext cx="7128792" cy="5544609"/>
        </p:xfrm>
        <a:graphic>
          <a:graphicData uri="http://schemas.openxmlformats.org/drawingml/2006/table">
            <a:tbl>
              <a:tblPr/>
              <a:tblGrid>
                <a:gridCol w="1675141">
                  <a:extLst>
                    <a:ext uri="{9D8B030D-6E8A-4147-A177-3AD203B41FA5}">
                      <a16:colId xmlns:a16="http://schemas.microsoft.com/office/drawing/2014/main" val="2770060674"/>
                    </a:ext>
                  </a:extLst>
                </a:gridCol>
                <a:gridCol w="5453651">
                  <a:extLst>
                    <a:ext uri="{9D8B030D-6E8A-4147-A177-3AD203B41FA5}">
                      <a16:colId xmlns:a16="http://schemas.microsoft.com/office/drawing/2014/main" val="2026264091"/>
                    </a:ext>
                  </a:extLst>
                </a:gridCol>
              </a:tblGrid>
              <a:tr h="130242">
                <a:tc gridSpan="2">
                  <a:txBody>
                    <a:bodyPr/>
                    <a:lstStyle/>
                    <a:p>
                      <a:pPr algn="ctr" fontAlgn="b"/>
                      <a:r>
                        <a:rPr lang="tr-TR" sz="700" b="1" i="0" u="none" strike="noStrike">
                          <a:solidFill>
                            <a:srgbClr val="000000"/>
                          </a:solidFill>
                          <a:effectLst/>
                          <a:latin typeface="Arial" panose="020B0604020202020204" pitchFamily="34" charset="0"/>
                        </a:rPr>
                        <a:t>TÜRKİYE CUMHURİYETİ </a:t>
                      </a:r>
                    </a:p>
                  </a:txBody>
                  <a:tcPr marL="6394" marR="6394" marT="6394" marB="0" anchor="b">
                    <a:lnL>
                      <a:noFill/>
                    </a:lnL>
                    <a:lnR>
                      <a:noFill/>
                    </a:lnR>
                    <a:lnT>
                      <a:noFill/>
                    </a:lnT>
                    <a:lnB>
                      <a:noFill/>
                    </a:lnB>
                  </a:tcPr>
                </a:tc>
                <a:tc hMerge="1">
                  <a:txBody>
                    <a:bodyPr/>
                    <a:lstStyle/>
                    <a:p>
                      <a:endParaRPr lang="tr-TR"/>
                    </a:p>
                  </a:txBody>
                  <a:tcPr/>
                </a:tc>
                <a:extLst>
                  <a:ext uri="{0D108BD9-81ED-4DB2-BD59-A6C34878D82A}">
                    <a16:rowId xmlns:a16="http://schemas.microsoft.com/office/drawing/2014/main" val="1897410797"/>
                  </a:ext>
                </a:extLst>
              </a:tr>
              <a:tr h="130242">
                <a:tc gridSpan="2">
                  <a:txBody>
                    <a:bodyPr/>
                    <a:lstStyle/>
                    <a:p>
                      <a:pPr algn="ctr" fontAlgn="b"/>
                      <a:r>
                        <a:rPr lang="tr-TR" sz="700" b="1" i="0" u="none" strike="noStrike">
                          <a:solidFill>
                            <a:srgbClr val="000000"/>
                          </a:solidFill>
                          <a:effectLst/>
                          <a:latin typeface="Arial" panose="020B0604020202020204" pitchFamily="34" charset="0"/>
                        </a:rPr>
                        <a:t>GİRESUN ÜNİVERSİTESİ </a:t>
                      </a:r>
                    </a:p>
                  </a:txBody>
                  <a:tcPr marL="6394" marR="6394" marT="6394" marB="0" anchor="b">
                    <a:lnL>
                      <a:noFill/>
                    </a:lnL>
                    <a:lnR>
                      <a:noFill/>
                    </a:lnR>
                    <a:lnT>
                      <a:noFill/>
                    </a:lnT>
                    <a:lnB>
                      <a:noFill/>
                    </a:lnB>
                  </a:tcPr>
                </a:tc>
                <a:tc hMerge="1">
                  <a:txBody>
                    <a:bodyPr/>
                    <a:lstStyle/>
                    <a:p>
                      <a:endParaRPr lang="tr-TR"/>
                    </a:p>
                  </a:txBody>
                  <a:tcPr/>
                </a:tc>
                <a:extLst>
                  <a:ext uri="{0D108BD9-81ED-4DB2-BD59-A6C34878D82A}">
                    <a16:rowId xmlns:a16="http://schemas.microsoft.com/office/drawing/2014/main" val="2237053889"/>
                  </a:ext>
                </a:extLst>
              </a:tr>
              <a:tr h="139931">
                <a:tc gridSpan="2">
                  <a:txBody>
                    <a:bodyPr/>
                    <a:lstStyle/>
                    <a:p>
                      <a:pPr algn="ctr" fontAlgn="b"/>
                      <a:r>
                        <a:rPr lang="tr-TR" sz="700" b="1" i="0" u="none" strike="noStrike">
                          <a:solidFill>
                            <a:srgbClr val="000000"/>
                          </a:solidFill>
                          <a:effectLst/>
                          <a:latin typeface="Arial" panose="020B0604020202020204" pitchFamily="34" charset="0"/>
                        </a:rPr>
                        <a:t>ÖN LİSANS VE LİSANS 2026-2027 EĞİTİM-ÖĞRETİM YILI AKADEMİK TAKVİM</a:t>
                      </a:r>
                    </a:p>
                  </a:txBody>
                  <a:tcPr marL="6394" marR="6394" marT="6394" marB="0" anchor="b">
                    <a:lnL>
                      <a:noFill/>
                    </a:lnL>
                    <a:lnR>
                      <a:noFill/>
                    </a:lnR>
                    <a:lnT>
                      <a:noFill/>
                    </a:lnT>
                    <a:lnB>
                      <a:noFill/>
                    </a:lnB>
                  </a:tcPr>
                </a:tc>
                <a:tc hMerge="1">
                  <a:txBody>
                    <a:bodyPr/>
                    <a:lstStyle/>
                    <a:p>
                      <a:endParaRPr lang="tr-TR"/>
                    </a:p>
                  </a:txBody>
                  <a:tcPr/>
                </a:tc>
                <a:extLst>
                  <a:ext uri="{0D108BD9-81ED-4DB2-BD59-A6C34878D82A}">
                    <a16:rowId xmlns:a16="http://schemas.microsoft.com/office/drawing/2014/main" val="1351108823"/>
                  </a:ext>
                </a:extLst>
              </a:tr>
              <a:tr h="130242">
                <a:tc gridSpan="2">
                  <a:txBody>
                    <a:bodyPr/>
                    <a:lstStyle/>
                    <a:p>
                      <a:pPr algn="ctr" fontAlgn="b"/>
                      <a:r>
                        <a:rPr lang="tr-TR" sz="700" b="1" i="0" u="none" strike="noStrike">
                          <a:solidFill>
                            <a:srgbClr val="000000"/>
                          </a:solidFill>
                          <a:effectLst/>
                          <a:latin typeface="Arial" panose="020B0604020202020204" pitchFamily="34" charset="0"/>
                        </a:rPr>
                        <a:t>GÜZ YARIYILI</a:t>
                      </a:r>
                    </a:p>
                  </a:txBody>
                  <a:tcPr marL="6394" marR="6394" marT="6394" marB="0" anchor="b">
                    <a:lnL>
                      <a:noFill/>
                    </a:lnL>
                    <a:lnR>
                      <a:noFill/>
                    </a:lnR>
                    <a:lnT>
                      <a:noFill/>
                    </a:lnT>
                    <a:lnB w="1270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3143016843"/>
                  </a:ext>
                </a:extLst>
              </a:tr>
              <a:tr h="138458">
                <a:tc>
                  <a:txBody>
                    <a:bodyPr/>
                    <a:lstStyle/>
                    <a:p>
                      <a:pPr algn="ctr" fontAlgn="ctr"/>
                      <a:r>
                        <a:rPr lang="tr-TR" sz="700" b="0" i="0" u="none" strike="noStrike">
                          <a:solidFill>
                            <a:srgbClr val="000000"/>
                          </a:solidFill>
                          <a:effectLst/>
                          <a:latin typeface="Arial" panose="020B0604020202020204" pitchFamily="34" charset="0"/>
                        </a:rPr>
                        <a:t>4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Haftalık ders programının öğrenci bilgi sistemine girilmesi için son gün</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37428607"/>
                  </a:ext>
                </a:extLst>
              </a:tr>
              <a:tr h="138458">
                <a:tc>
                  <a:txBody>
                    <a:bodyPr/>
                    <a:lstStyle/>
                    <a:p>
                      <a:pPr algn="ctr" fontAlgn="ctr"/>
                      <a:r>
                        <a:rPr lang="tr-TR" sz="700" b="0" i="0" u="none" strike="noStrike">
                          <a:solidFill>
                            <a:srgbClr val="000000"/>
                          </a:solidFill>
                          <a:effectLst/>
                          <a:latin typeface="Arial" panose="020B0604020202020204" pitchFamily="34" charset="0"/>
                        </a:rPr>
                        <a:t>07-09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Önlisans Programları (MYO) için Güz yarıyılı harç ödeme, kayıt yenileme, derse yazılma</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3460467"/>
                  </a:ext>
                </a:extLst>
              </a:tr>
              <a:tr h="257767">
                <a:tc>
                  <a:txBody>
                    <a:bodyPr/>
                    <a:lstStyle/>
                    <a:p>
                      <a:pPr algn="ctr" fontAlgn="ctr"/>
                      <a:r>
                        <a:rPr lang="tr-TR" sz="700" b="0" i="0" u="none" strike="noStrike">
                          <a:solidFill>
                            <a:srgbClr val="000000"/>
                          </a:solidFill>
                          <a:effectLst/>
                          <a:latin typeface="Arial" panose="020B0604020202020204" pitchFamily="34" charset="0"/>
                        </a:rPr>
                        <a:t>10-13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Lisans Programları (Fakülte ve Yüksekokullar) için Güz yarıyılı harç ödeme, kayıt yenileme, derse yazılma</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813473544"/>
                  </a:ext>
                </a:extLst>
              </a:tr>
              <a:tr h="132566">
                <a:tc>
                  <a:txBody>
                    <a:bodyPr/>
                    <a:lstStyle/>
                    <a:p>
                      <a:pPr algn="ctr" fontAlgn="ctr"/>
                      <a:r>
                        <a:rPr lang="tr-TR" sz="700" b="0" i="0" u="none" strike="noStrike">
                          <a:solidFill>
                            <a:srgbClr val="000000"/>
                          </a:solidFill>
                          <a:effectLst/>
                          <a:latin typeface="Arial" panose="020B0604020202020204" pitchFamily="34" charset="0"/>
                        </a:rPr>
                        <a:t>11-15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 lisans danışman onayları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59188961"/>
                  </a:ext>
                </a:extLst>
              </a:tr>
              <a:tr h="138458">
                <a:tc>
                  <a:txBody>
                    <a:bodyPr/>
                    <a:lstStyle/>
                    <a:p>
                      <a:pPr algn="ctr" fontAlgn="ctr"/>
                      <a:r>
                        <a:rPr lang="tr-TR" sz="700" b="0" i="0" u="none" strike="noStrike">
                          <a:solidFill>
                            <a:srgbClr val="000000"/>
                          </a:solidFill>
                          <a:effectLst/>
                          <a:latin typeface="Arial" panose="020B0604020202020204" pitchFamily="34" charset="0"/>
                        </a:rPr>
                        <a:t>16-19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Lisans danışman onayları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96649332"/>
                  </a:ext>
                </a:extLst>
              </a:tr>
              <a:tr h="138458">
                <a:tc>
                  <a:txBody>
                    <a:bodyPr/>
                    <a:lstStyle/>
                    <a:p>
                      <a:pPr algn="ctr" fontAlgn="ctr"/>
                      <a:r>
                        <a:rPr lang="tr-TR" sz="700" b="0" i="0" u="none" strike="noStrike">
                          <a:solidFill>
                            <a:srgbClr val="000000"/>
                          </a:solidFill>
                          <a:effectLst/>
                          <a:latin typeface="Arial" panose="020B0604020202020204" pitchFamily="34" charset="0"/>
                        </a:rPr>
                        <a:t>14-18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**Güz dönemi özel öğrenci başvuruları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77780515"/>
                  </a:ext>
                </a:extLst>
              </a:tr>
              <a:tr h="176756">
                <a:tc>
                  <a:txBody>
                    <a:bodyPr/>
                    <a:lstStyle/>
                    <a:p>
                      <a:pPr algn="ctr" fontAlgn="ctr"/>
                      <a:r>
                        <a:rPr lang="tr-TR" sz="700" b="0" i="0" u="none" strike="noStrike">
                          <a:solidFill>
                            <a:srgbClr val="000000"/>
                          </a:solidFill>
                          <a:effectLst/>
                          <a:latin typeface="Arial" panose="020B0604020202020204" pitchFamily="34" charset="0"/>
                        </a:rPr>
                        <a:t>21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tr-TR" sz="700" b="0" i="0" u="none" strike="noStrike">
                          <a:solidFill>
                            <a:srgbClr val="000000"/>
                          </a:solidFill>
                          <a:effectLst/>
                          <a:latin typeface="Arial" panose="020B0604020202020204" pitchFamily="34" charset="0"/>
                        </a:rPr>
                        <a:t>Güz yarıyılı derslerin başlaması</a:t>
                      </a:r>
                    </a:p>
                  </a:txBody>
                  <a:tcPr marL="6394" marR="6394" marT="63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1541796782"/>
                  </a:ext>
                </a:extLst>
              </a:tr>
              <a:tr h="138458">
                <a:tc>
                  <a:txBody>
                    <a:bodyPr/>
                    <a:lstStyle/>
                    <a:p>
                      <a:pPr algn="ctr" fontAlgn="ctr"/>
                      <a:r>
                        <a:rPr lang="tr-TR" sz="700" b="0" i="0" u="none" strike="noStrike">
                          <a:solidFill>
                            <a:srgbClr val="000000"/>
                          </a:solidFill>
                          <a:effectLst/>
                          <a:latin typeface="Arial" panose="020B0604020202020204" pitchFamily="34" charset="0"/>
                        </a:rPr>
                        <a:t>21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Yabancı dil dersi muafiyet sınavı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711638629"/>
                  </a:ext>
                </a:extLst>
              </a:tr>
              <a:tr h="138458">
                <a:tc>
                  <a:txBody>
                    <a:bodyPr/>
                    <a:lstStyle/>
                    <a:p>
                      <a:pPr algn="ctr" fontAlgn="ctr"/>
                      <a:r>
                        <a:rPr lang="tr-TR" sz="700" b="0" i="0" u="none" strike="noStrike">
                          <a:solidFill>
                            <a:srgbClr val="000000"/>
                          </a:solidFill>
                          <a:effectLst/>
                          <a:latin typeface="Arial" panose="020B0604020202020204" pitchFamily="34" charset="0"/>
                        </a:rPr>
                        <a:t>21-22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*Yaz okulu sonrası Tek Ders Sınavı başvuruları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3034799"/>
                  </a:ext>
                </a:extLst>
              </a:tr>
              <a:tr h="138458">
                <a:tc>
                  <a:txBody>
                    <a:bodyPr/>
                    <a:lstStyle/>
                    <a:p>
                      <a:pPr algn="ctr" fontAlgn="ctr"/>
                      <a:r>
                        <a:rPr lang="tr-TR" sz="700" b="0" i="0" u="none" strike="noStrike">
                          <a:solidFill>
                            <a:srgbClr val="000000"/>
                          </a:solidFill>
                          <a:effectLst/>
                          <a:latin typeface="Arial" panose="020B0604020202020204" pitchFamily="34" charset="0"/>
                        </a:rPr>
                        <a:t>21-24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Ders ekleme, bırakma, silme işlemleri</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4959166"/>
                  </a:ext>
                </a:extLst>
              </a:tr>
              <a:tr h="138458">
                <a:tc>
                  <a:txBody>
                    <a:bodyPr/>
                    <a:lstStyle/>
                    <a:p>
                      <a:pPr algn="ctr" fontAlgn="ctr"/>
                      <a:r>
                        <a:rPr lang="tr-TR" sz="700" b="0" i="0" u="none" strike="noStrike">
                          <a:solidFill>
                            <a:srgbClr val="000000"/>
                          </a:solidFill>
                          <a:effectLst/>
                          <a:latin typeface="Arial" panose="020B0604020202020204" pitchFamily="34" charset="0"/>
                        </a:rPr>
                        <a:t>21-25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Ders ekleme, bırakma, silme işlemleri sonrası danışman onayları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52825643"/>
                  </a:ext>
                </a:extLst>
              </a:tr>
              <a:tr h="138458">
                <a:tc>
                  <a:txBody>
                    <a:bodyPr/>
                    <a:lstStyle/>
                    <a:p>
                      <a:pPr algn="ctr" fontAlgn="ctr"/>
                      <a:r>
                        <a:rPr lang="tr-TR" sz="700" b="0" i="0" u="none" strike="noStrike">
                          <a:solidFill>
                            <a:srgbClr val="000000"/>
                          </a:solidFill>
                          <a:effectLst/>
                          <a:latin typeface="Arial" panose="020B0604020202020204" pitchFamily="34" charset="0"/>
                        </a:rPr>
                        <a:t>21 Eylül-02 Ekim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Güz dönemi ders muafiyet başvuruları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94927299"/>
                  </a:ext>
                </a:extLst>
              </a:tr>
              <a:tr h="138458">
                <a:tc>
                  <a:txBody>
                    <a:bodyPr/>
                    <a:lstStyle/>
                    <a:p>
                      <a:pPr algn="ctr" fontAlgn="ctr"/>
                      <a:r>
                        <a:rPr lang="tr-TR" sz="700" b="0" i="0" u="none" strike="noStrike">
                          <a:solidFill>
                            <a:srgbClr val="000000"/>
                          </a:solidFill>
                          <a:effectLst/>
                          <a:latin typeface="Arial" panose="020B0604020202020204" pitchFamily="34" charset="0"/>
                        </a:rPr>
                        <a:t>25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Ders izleme formlarının doldurulması için son gün</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082708997"/>
                  </a:ext>
                </a:extLst>
              </a:tr>
              <a:tr h="138458">
                <a:tc>
                  <a:txBody>
                    <a:bodyPr/>
                    <a:lstStyle/>
                    <a:p>
                      <a:pPr algn="ctr" fontAlgn="ctr"/>
                      <a:r>
                        <a:rPr lang="tr-TR" sz="700" b="0" i="0" u="none" strike="noStrike">
                          <a:solidFill>
                            <a:srgbClr val="000000"/>
                          </a:solidFill>
                          <a:effectLst/>
                          <a:latin typeface="Arial" panose="020B0604020202020204" pitchFamily="34" charset="0"/>
                        </a:rPr>
                        <a:t>28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*Yaz okulu sonrası Tek Ders Sınavları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0414386"/>
                  </a:ext>
                </a:extLst>
              </a:tr>
              <a:tr h="138458">
                <a:tc>
                  <a:txBody>
                    <a:bodyPr/>
                    <a:lstStyle/>
                    <a:p>
                      <a:pPr algn="ctr" fontAlgn="ctr"/>
                      <a:r>
                        <a:rPr lang="tr-TR" sz="700" b="0" i="0" u="none" strike="noStrike">
                          <a:solidFill>
                            <a:srgbClr val="000000"/>
                          </a:solidFill>
                          <a:effectLst/>
                          <a:latin typeface="Arial" panose="020B0604020202020204" pitchFamily="34" charset="0"/>
                        </a:rPr>
                        <a:t>29 Eylül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*Yaz okulu sonrası Tek Ders Sınav sonuçlarının ilanı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80108125"/>
                  </a:ext>
                </a:extLst>
              </a:tr>
              <a:tr h="138458">
                <a:tc>
                  <a:txBody>
                    <a:bodyPr/>
                    <a:lstStyle/>
                    <a:p>
                      <a:pPr algn="ctr" fontAlgn="ctr"/>
                      <a:r>
                        <a:rPr lang="tr-TR" sz="700" b="0" i="0" u="none" strike="noStrike" dirty="0">
                          <a:solidFill>
                            <a:srgbClr val="000000"/>
                          </a:solidFill>
                          <a:effectLst/>
                          <a:latin typeface="Arial" panose="020B0604020202020204" pitchFamily="34" charset="0"/>
                        </a:rPr>
                        <a:t>28 Eylül-08 Ekim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OSD ders ekleme, bırakma ve silme işlemleri</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58527699"/>
                  </a:ext>
                </a:extLst>
              </a:tr>
              <a:tr h="138458">
                <a:tc>
                  <a:txBody>
                    <a:bodyPr/>
                    <a:lstStyle/>
                    <a:p>
                      <a:pPr algn="ctr" fontAlgn="ctr"/>
                      <a:r>
                        <a:rPr lang="tr-TR" sz="700" b="0" i="0" u="none" strike="noStrike">
                          <a:solidFill>
                            <a:srgbClr val="000000"/>
                          </a:solidFill>
                          <a:effectLst/>
                          <a:latin typeface="Arial" panose="020B0604020202020204" pitchFamily="34" charset="0"/>
                        </a:rPr>
                        <a:t>28 Eylül-09 Ekim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OSD ders ekleme, bırakma ve silme işlemler sonrası danışman onayları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0682925"/>
                  </a:ext>
                </a:extLst>
              </a:tr>
              <a:tr h="176756">
                <a:tc>
                  <a:txBody>
                    <a:bodyPr/>
                    <a:lstStyle/>
                    <a:p>
                      <a:pPr algn="ctr" fontAlgn="ctr"/>
                      <a:r>
                        <a:rPr lang="tr-TR" sz="700" b="0" i="0" u="none" strike="noStrike">
                          <a:solidFill>
                            <a:srgbClr val="000000"/>
                          </a:solidFill>
                          <a:effectLst/>
                          <a:latin typeface="Arial" panose="020B0604020202020204" pitchFamily="34" charset="0"/>
                        </a:rPr>
                        <a:t>09-15 Kasım 2026</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tr-TR" sz="700" b="0" i="0" u="none" strike="noStrike">
                          <a:solidFill>
                            <a:srgbClr val="000000"/>
                          </a:solidFill>
                          <a:effectLst/>
                          <a:latin typeface="Arial" panose="020B0604020202020204" pitchFamily="34" charset="0"/>
                        </a:rPr>
                        <a:t>Güz Yarıyılı Ara Sınav Haftası</a:t>
                      </a:r>
                    </a:p>
                  </a:txBody>
                  <a:tcPr marL="6394" marR="6394" marT="63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3859180169"/>
                  </a:ext>
                </a:extLst>
              </a:tr>
              <a:tr h="138458">
                <a:tc>
                  <a:txBody>
                    <a:bodyPr/>
                    <a:lstStyle/>
                    <a:p>
                      <a:pPr algn="ctr" fontAlgn="ctr"/>
                      <a:r>
                        <a:rPr lang="tr-TR" sz="700" b="0" i="0" u="none" strike="noStrike">
                          <a:solidFill>
                            <a:srgbClr val="000000"/>
                          </a:solidFill>
                          <a:effectLst/>
                          <a:latin typeface="Arial" panose="020B0604020202020204" pitchFamily="34" charset="0"/>
                        </a:rPr>
                        <a:t>3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Derslerin son günü</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01978147"/>
                  </a:ext>
                </a:extLst>
              </a:tr>
              <a:tr h="176756">
                <a:tc>
                  <a:txBody>
                    <a:bodyPr/>
                    <a:lstStyle/>
                    <a:p>
                      <a:pPr algn="ctr" fontAlgn="ctr"/>
                      <a:r>
                        <a:rPr lang="tr-TR" sz="700" b="0" i="0" u="none" strike="noStrike">
                          <a:solidFill>
                            <a:srgbClr val="000000"/>
                          </a:solidFill>
                          <a:effectLst/>
                          <a:latin typeface="Arial" panose="020B0604020202020204" pitchFamily="34" charset="0"/>
                        </a:rPr>
                        <a:t>04-15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tr-TR" sz="700" b="0" i="0" u="none" strike="noStrike">
                          <a:solidFill>
                            <a:srgbClr val="000000"/>
                          </a:solidFill>
                          <a:effectLst/>
                          <a:latin typeface="Arial" panose="020B0604020202020204" pitchFamily="34" charset="0"/>
                        </a:rPr>
                        <a:t>Güz Yarıyılı Yarıyıl Sonu Sınavları</a:t>
                      </a:r>
                    </a:p>
                  </a:txBody>
                  <a:tcPr marL="6394" marR="6394" marT="63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989065238"/>
                  </a:ext>
                </a:extLst>
              </a:tr>
              <a:tr h="138458">
                <a:tc>
                  <a:txBody>
                    <a:bodyPr/>
                    <a:lstStyle/>
                    <a:p>
                      <a:pPr algn="ctr" fontAlgn="ctr"/>
                      <a:r>
                        <a:rPr lang="tr-TR" sz="700" b="0" i="0" u="none" strike="noStrike">
                          <a:solidFill>
                            <a:srgbClr val="000000"/>
                          </a:solidFill>
                          <a:effectLst/>
                          <a:latin typeface="Arial" panose="020B0604020202020204" pitchFamily="34" charset="0"/>
                        </a:rPr>
                        <a:t>18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Harfli notların interaktif ilanı için son gün</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78844797"/>
                  </a:ext>
                </a:extLst>
              </a:tr>
              <a:tr h="176756">
                <a:tc>
                  <a:txBody>
                    <a:bodyPr/>
                    <a:lstStyle/>
                    <a:p>
                      <a:pPr algn="ctr" fontAlgn="ctr"/>
                      <a:r>
                        <a:rPr lang="tr-TR" sz="700" b="0" i="0" u="none" strike="noStrike">
                          <a:solidFill>
                            <a:srgbClr val="000000"/>
                          </a:solidFill>
                          <a:effectLst/>
                          <a:latin typeface="Arial" panose="020B0604020202020204" pitchFamily="34" charset="0"/>
                        </a:rPr>
                        <a:t>19-24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tr-TR" sz="700" b="0" i="0" u="none" strike="noStrike">
                          <a:solidFill>
                            <a:srgbClr val="000000"/>
                          </a:solidFill>
                          <a:effectLst/>
                          <a:latin typeface="Arial" panose="020B0604020202020204" pitchFamily="34" charset="0"/>
                        </a:rPr>
                        <a:t>Bütünleme Sınavları</a:t>
                      </a:r>
                    </a:p>
                  </a:txBody>
                  <a:tcPr marL="6394" marR="6394" marT="63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670005216"/>
                  </a:ext>
                </a:extLst>
              </a:tr>
              <a:tr h="138458">
                <a:tc>
                  <a:txBody>
                    <a:bodyPr/>
                    <a:lstStyle/>
                    <a:p>
                      <a:pPr algn="ctr" fontAlgn="ctr"/>
                      <a:r>
                        <a:rPr lang="tr-TR" sz="700" b="0" i="0" u="none" strike="noStrike">
                          <a:solidFill>
                            <a:srgbClr val="000000"/>
                          </a:solidFill>
                          <a:effectLst/>
                          <a:latin typeface="Arial" panose="020B0604020202020204" pitchFamily="34" charset="0"/>
                        </a:rPr>
                        <a:t>25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Bütünleme sınav notlarının interaktif ilanı için son gün</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67051871"/>
                  </a:ext>
                </a:extLst>
              </a:tr>
              <a:tr h="138458">
                <a:tc>
                  <a:txBody>
                    <a:bodyPr/>
                    <a:lstStyle/>
                    <a:p>
                      <a:pPr algn="ctr" fontAlgn="ctr"/>
                      <a:r>
                        <a:rPr lang="tr-TR" sz="700" b="0" i="0" u="none" strike="noStrike">
                          <a:solidFill>
                            <a:srgbClr val="000000"/>
                          </a:solidFill>
                          <a:effectLst/>
                          <a:latin typeface="Arial" panose="020B0604020202020204" pitchFamily="34" charset="0"/>
                        </a:rPr>
                        <a:t>26-27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Mezuniyet Tek Ders Sınavı başvuruları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48175704"/>
                  </a:ext>
                </a:extLst>
              </a:tr>
              <a:tr h="176756">
                <a:tc>
                  <a:txBody>
                    <a:bodyPr/>
                    <a:lstStyle/>
                    <a:p>
                      <a:pPr algn="ctr" fontAlgn="ctr"/>
                      <a:r>
                        <a:rPr lang="tr-TR" sz="700" b="0" i="0" u="none" strike="noStrike">
                          <a:solidFill>
                            <a:srgbClr val="000000"/>
                          </a:solidFill>
                          <a:effectLst/>
                          <a:latin typeface="Arial" panose="020B0604020202020204" pitchFamily="34" charset="0"/>
                        </a:rPr>
                        <a:t>28-29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tc>
                  <a:txBody>
                    <a:bodyPr/>
                    <a:lstStyle/>
                    <a:p>
                      <a:pPr algn="l" fontAlgn="ctr"/>
                      <a:r>
                        <a:rPr lang="tr-TR" sz="700" b="0" i="0" u="none" strike="noStrike">
                          <a:solidFill>
                            <a:srgbClr val="000000"/>
                          </a:solidFill>
                          <a:effectLst/>
                          <a:latin typeface="Arial" panose="020B0604020202020204" pitchFamily="34" charset="0"/>
                        </a:rPr>
                        <a:t>Mezuniyet Tek Ders Sınavları</a:t>
                      </a:r>
                    </a:p>
                  </a:txBody>
                  <a:tcPr marL="6394" marR="6394" marT="6394" marB="0" anchor="ctr">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A6A6A6"/>
                    </a:solidFill>
                  </a:tcPr>
                </a:tc>
                <a:extLst>
                  <a:ext uri="{0D108BD9-81ED-4DB2-BD59-A6C34878D82A}">
                    <a16:rowId xmlns:a16="http://schemas.microsoft.com/office/drawing/2014/main" val="2180851468"/>
                  </a:ext>
                </a:extLst>
              </a:tr>
              <a:tr h="138458">
                <a:tc>
                  <a:txBody>
                    <a:bodyPr/>
                    <a:lstStyle/>
                    <a:p>
                      <a:pPr algn="ctr" fontAlgn="ctr"/>
                      <a:r>
                        <a:rPr lang="tr-TR" sz="700" b="0" i="0" u="none" strike="noStrike">
                          <a:solidFill>
                            <a:srgbClr val="000000"/>
                          </a:solidFill>
                          <a:effectLst/>
                          <a:latin typeface="Arial" panose="020B0604020202020204" pitchFamily="34" charset="0"/>
                        </a:rPr>
                        <a:t>1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Mezuniyet sınavları notlarının teslim edilmesi için son gün</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68207578"/>
                  </a:ext>
                </a:extLst>
              </a:tr>
              <a:tr h="138458">
                <a:tc>
                  <a:txBody>
                    <a:bodyPr/>
                    <a:lstStyle/>
                    <a:p>
                      <a:pPr algn="ctr" fontAlgn="ctr"/>
                      <a:r>
                        <a:rPr lang="tr-TR" sz="700" b="0" i="0" u="none" strike="noStrike">
                          <a:solidFill>
                            <a:srgbClr val="000000"/>
                          </a:solidFill>
                          <a:effectLst/>
                          <a:latin typeface="Arial" panose="020B0604020202020204" pitchFamily="34" charset="0"/>
                        </a:rPr>
                        <a:t>02-03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Önlisans ve lisans programları azami süre ek sınav müracatları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10422691"/>
                  </a:ext>
                </a:extLst>
              </a:tr>
              <a:tr h="138458">
                <a:tc>
                  <a:txBody>
                    <a:bodyPr/>
                    <a:lstStyle/>
                    <a:p>
                      <a:pPr algn="ctr" fontAlgn="ctr"/>
                      <a:r>
                        <a:rPr lang="tr-TR" sz="700" b="0" i="0" u="none" strike="noStrike">
                          <a:solidFill>
                            <a:srgbClr val="000000"/>
                          </a:solidFill>
                          <a:effectLst/>
                          <a:latin typeface="Arial" panose="020B0604020202020204" pitchFamily="34" charset="0"/>
                        </a:rPr>
                        <a:t>04-05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Önlisans ve lisans programları azami süre 1. Ek sınavları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026314118"/>
                  </a:ext>
                </a:extLst>
              </a:tr>
              <a:tr h="138458">
                <a:tc>
                  <a:txBody>
                    <a:bodyPr/>
                    <a:lstStyle/>
                    <a:p>
                      <a:pPr algn="ctr" fontAlgn="ctr"/>
                      <a:r>
                        <a:rPr lang="tr-TR" sz="700" b="0" i="0" u="none" strike="noStrike">
                          <a:solidFill>
                            <a:srgbClr val="000000"/>
                          </a:solidFill>
                          <a:effectLst/>
                          <a:latin typeface="Arial" panose="020B0604020202020204" pitchFamily="34" charset="0"/>
                        </a:rPr>
                        <a:t>8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Önlisans ve lisans programları  azami süre1. Ek sınavları not girişleri</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603421018"/>
                  </a:ext>
                </a:extLst>
              </a:tr>
              <a:tr h="138458">
                <a:tc>
                  <a:txBody>
                    <a:bodyPr/>
                    <a:lstStyle/>
                    <a:p>
                      <a:pPr algn="ctr" fontAlgn="ctr"/>
                      <a:r>
                        <a:rPr lang="tr-TR" sz="700" b="0" i="0" u="none" strike="noStrike">
                          <a:solidFill>
                            <a:srgbClr val="000000"/>
                          </a:solidFill>
                          <a:effectLst/>
                          <a:latin typeface="Arial" panose="020B0604020202020204" pitchFamily="34" charset="0"/>
                        </a:rPr>
                        <a:t>09-10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Önlisans ve lisans programları azami süre 2. Ek sınavları</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5339102"/>
                  </a:ext>
                </a:extLst>
              </a:tr>
              <a:tr h="138458">
                <a:tc>
                  <a:txBody>
                    <a:bodyPr/>
                    <a:lstStyle/>
                    <a:p>
                      <a:pPr algn="ctr" fontAlgn="ctr"/>
                      <a:r>
                        <a:rPr lang="tr-TR" sz="700" b="0" i="0" u="none" strike="noStrike">
                          <a:solidFill>
                            <a:srgbClr val="000000"/>
                          </a:solidFill>
                          <a:effectLst/>
                          <a:latin typeface="Arial" panose="020B0604020202020204" pitchFamily="34" charset="0"/>
                        </a:rPr>
                        <a:t>12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Önlisans ve lisans programları azami süre 2. Ek sınavları not girişleri</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390585038"/>
                  </a:ext>
                </a:extLst>
              </a:tr>
              <a:tr h="139931">
                <a:tc gridSpan="2">
                  <a:txBody>
                    <a:bodyPr/>
                    <a:lstStyle/>
                    <a:p>
                      <a:pPr algn="ctr" fontAlgn="b"/>
                      <a:r>
                        <a:rPr lang="tr-TR" sz="700" b="1" i="0" u="none" strike="noStrike">
                          <a:solidFill>
                            <a:srgbClr val="000000"/>
                          </a:solidFill>
                          <a:effectLst/>
                          <a:latin typeface="Arial" panose="020B0604020202020204" pitchFamily="34" charset="0"/>
                        </a:rPr>
                        <a:t>BAHAR YARIYILI</a:t>
                      </a:r>
                    </a:p>
                  </a:txBody>
                  <a:tcPr marL="6394" marR="6394" marT="6394"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hMerge="1">
                  <a:txBody>
                    <a:bodyPr/>
                    <a:lstStyle/>
                    <a:p>
                      <a:endParaRPr lang="tr-TR"/>
                    </a:p>
                  </a:txBody>
                  <a:tcPr/>
                </a:tc>
                <a:extLst>
                  <a:ext uri="{0D108BD9-81ED-4DB2-BD59-A6C34878D82A}">
                    <a16:rowId xmlns:a16="http://schemas.microsoft.com/office/drawing/2014/main" val="2152618398"/>
                  </a:ext>
                </a:extLst>
              </a:tr>
              <a:tr h="138458">
                <a:tc>
                  <a:txBody>
                    <a:bodyPr/>
                    <a:lstStyle/>
                    <a:p>
                      <a:pPr algn="ctr" fontAlgn="ctr"/>
                      <a:r>
                        <a:rPr lang="tr-TR" sz="700" b="0" i="0" u="none" strike="noStrike">
                          <a:solidFill>
                            <a:srgbClr val="000000"/>
                          </a:solidFill>
                          <a:effectLst/>
                          <a:latin typeface="Arial" panose="020B0604020202020204" pitchFamily="34" charset="0"/>
                        </a:rPr>
                        <a:t>29 Ocak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a:solidFill>
                            <a:srgbClr val="000000"/>
                          </a:solidFill>
                          <a:effectLst/>
                          <a:latin typeface="Arial" panose="020B0604020202020204" pitchFamily="34" charset="0"/>
                        </a:rPr>
                        <a:t>Haftalık ders programının öğrenci bilgi sistemine girilmesi için son gün</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28510194"/>
                  </a:ext>
                </a:extLst>
              </a:tr>
              <a:tr h="138458">
                <a:tc>
                  <a:txBody>
                    <a:bodyPr/>
                    <a:lstStyle/>
                    <a:p>
                      <a:pPr algn="ctr" fontAlgn="ctr"/>
                      <a:r>
                        <a:rPr lang="tr-TR" sz="700" b="0" i="0" u="none" strike="noStrike">
                          <a:solidFill>
                            <a:srgbClr val="000000"/>
                          </a:solidFill>
                          <a:effectLst/>
                          <a:latin typeface="Arial" panose="020B0604020202020204" pitchFamily="34" charset="0"/>
                        </a:rPr>
                        <a:t>01-03 Şubat 2027</a:t>
                      </a:r>
                    </a:p>
                  </a:txBody>
                  <a:tcPr marL="6394" marR="6394" marT="6394" marB="0" anchor="ctr">
                    <a:lnL w="1270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r>
                        <a:rPr lang="tr-TR" sz="700" b="0" i="0" u="none" strike="noStrike" dirty="0" err="1">
                          <a:solidFill>
                            <a:srgbClr val="000000"/>
                          </a:solidFill>
                          <a:effectLst/>
                          <a:latin typeface="Arial" panose="020B0604020202020204" pitchFamily="34" charset="0"/>
                        </a:rPr>
                        <a:t>Önlisans</a:t>
                      </a:r>
                      <a:r>
                        <a:rPr lang="tr-TR" sz="700" b="0" i="0" u="none" strike="noStrike" dirty="0">
                          <a:solidFill>
                            <a:srgbClr val="000000"/>
                          </a:solidFill>
                          <a:effectLst/>
                          <a:latin typeface="Arial" panose="020B0604020202020204" pitchFamily="34" charset="0"/>
                        </a:rPr>
                        <a:t> programları (MYO) için bahar yarıyılı harç ödeme, kayıt yenileme, derse yazılma</a:t>
                      </a:r>
                    </a:p>
                  </a:txBody>
                  <a:tcPr marL="6394" marR="6394" marT="6394" marB="0" anchor="b">
                    <a:lnL w="63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763675098"/>
                  </a:ext>
                </a:extLst>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pPr algn="ctr"/>
            <a:r>
              <a:rPr lang="tr-TR" dirty="0" err="1"/>
              <a:t>Önlisans</a:t>
            </a:r>
            <a:r>
              <a:rPr lang="tr-TR" dirty="0"/>
              <a:t> ve Lisans </a:t>
            </a:r>
            <a:br>
              <a:rPr lang="tr-TR" dirty="0"/>
            </a:br>
            <a:r>
              <a:rPr lang="tr-TR" dirty="0"/>
              <a:t>Öğrenci Danışmanlığı </a:t>
            </a:r>
          </a:p>
        </p:txBody>
      </p:sp>
      <p:sp>
        <p:nvSpPr>
          <p:cNvPr id="3" name="2 İçerik Yer Tutucusu"/>
          <p:cNvSpPr>
            <a:spLocks noGrp="1"/>
          </p:cNvSpPr>
          <p:nvPr>
            <p:ph idx="1"/>
          </p:nvPr>
        </p:nvSpPr>
        <p:spPr/>
        <p:txBody>
          <a:bodyPr>
            <a:normAutofit/>
          </a:bodyPr>
          <a:lstStyle/>
          <a:p>
            <a:r>
              <a:rPr lang="tr-TR" dirty="0"/>
              <a:t>Öğrencilere ders seçiminde ve eğitim-öğretim konularında rehberlik yapar</a:t>
            </a:r>
          </a:p>
          <a:p>
            <a:r>
              <a:rPr lang="tr-TR" dirty="0"/>
              <a:t>Öğrencinin kaydıyla başlayıp, mezuniyetine kadar değişmeden devam eder</a:t>
            </a:r>
          </a:p>
          <a:p>
            <a:r>
              <a:rPr lang="tr-TR" dirty="0"/>
              <a:t>Öğrenci bilgi sisteminden ders kayıtlarını onaylar</a:t>
            </a:r>
          </a:p>
          <a:p>
            <a:pPr algn="just"/>
            <a:r>
              <a:rPr lang="tr-TR" dirty="0"/>
              <a:t>Danışmanlığını yaptığı öğrenciler ile  eğitim öğretimin başlamasından sonraki iki hafta içerisinde toplantı yapar.</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638"/>
            <a:ext cx="7498080" cy="706090"/>
          </a:xfrm>
        </p:spPr>
        <p:txBody>
          <a:bodyPr>
            <a:normAutofit fontScale="90000"/>
          </a:bodyPr>
          <a:lstStyle/>
          <a:p>
            <a:r>
              <a:rPr lang="tr-TR" dirty="0"/>
              <a:t>Kayıt Yenileme İşlemleri</a:t>
            </a:r>
          </a:p>
        </p:txBody>
      </p:sp>
      <p:sp>
        <p:nvSpPr>
          <p:cNvPr id="3" name="2 İçerik Yer Tutucusu"/>
          <p:cNvSpPr>
            <a:spLocks noGrp="1"/>
          </p:cNvSpPr>
          <p:nvPr>
            <p:ph idx="1"/>
          </p:nvPr>
        </p:nvSpPr>
        <p:spPr>
          <a:xfrm>
            <a:off x="1435608" y="1268760"/>
            <a:ext cx="7498080" cy="5328592"/>
          </a:xfrm>
        </p:spPr>
        <p:txBody>
          <a:bodyPr>
            <a:normAutofit/>
          </a:bodyPr>
          <a:lstStyle/>
          <a:p>
            <a:r>
              <a:rPr lang="tr-TR" sz="2800" dirty="0"/>
              <a:t>Öğrencilik haklarından yararlanabilmek için her yarıyılda kayıt yenilenmek zorundadır</a:t>
            </a:r>
          </a:p>
          <a:p>
            <a:r>
              <a:rPr lang="tr-TR" sz="2800" dirty="0"/>
              <a:t>Katkı payını/öğrenim ücretini yatırmak ve ders seçim işlemlerini yapmak gerekir</a:t>
            </a:r>
          </a:p>
          <a:p>
            <a:r>
              <a:rPr lang="tr-TR" sz="2800" dirty="0"/>
              <a:t>Seçilen dersler, danışman tarafından onaylandıktan sonra kesinlik kazanır</a:t>
            </a:r>
          </a:p>
          <a:p>
            <a:r>
              <a:rPr lang="tr-TR" sz="2800" b="1" dirty="0"/>
              <a:t>Kaydını yenilemeyen öğrenciler;</a:t>
            </a:r>
          </a:p>
          <a:p>
            <a:pPr lvl="1"/>
            <a:r>
              <a:rPr lang="tr-TR" b="1" dirty="0"/>
              <a:t>Derslere katılamazlar, </a:t>
            </a:r>
          </a:p>
          <a:p>
            <a:pPr lvl="1"/>
            <a:r>
              <a:rPr lang="tr-TR" b="1" dirty="0"/>
              <a:t>Sınavlara giremezler, </a:t>
            </a:r>
          </a:p>
          <a:p>
            <a:pPr lvl="1"/>
            <a:r>
              <a:rPr lang="tr-TR" b="1" dirty="0"/>
              <a:t>Öğrencilik haklarından yararlanamazlar</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Kayıt Yenileme İşlemleri</a:t>
            </a:r>
          </a:p>
        </p:txBody>
      </p:sp>
      <p:sp>
        <p:nvSpPr>
          <p:cNvPr id="3" name="2 İçerik Yer Tutucusu"/>
          <p:cNvSpPr>
            <a:spLocks noGrp="1"/>
          </p:cNvSpPr>
          <p:nvPr>
            <p:ph idx="1"/>
          </p:nvPr>
        </p:nvSpPr>
        <p:spPr/>
        <p:txBody>
          <a:bodyPr>
            <a:normAutofit/>
          </a:bodyPr>
          <a:lstStyle/>
          <a:p>
            <a:r>
              <a:rPr lang="tr-TR" dirty="0"/>
              <a:t>Akademik takvimde belirlenen sürede</a:t>
            </a:r>
          </a:p>
          <a:p>
            <a:r>
              <a:rPr lang="tr-TR" dirty="0"/>
              <a:t>Ekle-Sil haftası içerisinde</a:t>
            </a:r>
          </a:p>
          <a:p>
            <a:r>
              <a:rPr lang="tr-TR" dirty="0"/>
              <a:t>Bu süreler geçerse, sağlık kurulu raporu olanlar fakülte/yüksekokul yönetim kurulu kararı ile kayıt yenilenebilir, ancak ara sınav haftasından sonra kesinlikle kayıt yenileme yapılamaz</a:t>
            </a:r>
          </a:p>
          <a:p>
            <a:r>
              <a:rPr lang="tr-TR" dirty="0"/>
              <a:t>Geçen süre devamsızlıktan sayılır</a:t>
            </a:r>
          </a:p>
          <a:p>
            <a:endParaRPr lang="tr-TR"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Kayıt Yenileme İşlemleri</a:t>
            </a:r>
          </a:p>
        </p:txBody>
      </p:sp>
      <p:sp>
        <p:nvSpPr>
          <p:cNvPr id="3" name="2 İçerik Yer Tutucusu"/>
          <p:cNvSpPr>
            <a:spLocks noGrp="1"/>
          </p:cNvSpPr>
          <p:nvPr>
            <p:ph idx="1"/>
          </p:nvPr>
        </p:nvSpPr>
        <p:spPr/>
        <p:txBody>
          <a:bodyPr>
            <a:normAutofit fontScale="92500" lnSpcReduction="10000"/>
          </a:bodyPr>
          <a:lstStyle/>
          <a:p>
            <a:pPr algn="just"/>
            <a:r>
              <a:rPr lang="tr-TR" dirty="0"/>
              <a:t>Bir yarıyılın derslerinin toplam AKTS kredisi en az 30’dur</a:t>
            </a:r>
          </a:p>
          <a:p>
            <a:pPr algn="just"/>
            <a:r>
              <a:rPr lang="tr-TR" dirty="0"/>
              <a:t>Öncelikle önceki yıllardan alınıp başarısız olunan dersler alınır.</a:t>
            </a:r>
          </a:p>
          <a:p>
            <a:pPr algn="just"/>
            <a:r>
              <a:rPr lang="tr-TR" dirty="0"/>
              <a:t>Bir yarıyılda alınabilecek azami AKTS 45’dir</a:t>
            </a:r>
          </a:p>
          <a:p>
            <a:pPr algn="just"/>
            <a:r>
              <a:rPr lang="tr-TR" dirty="0"/>
              <a:t>Mezun  durumda bulunan öğrenci için azami AKTS 48’dir.</a:t>
            </a:r>
          </a:p>
          <a:p>
            <a:pPr algn="just"/>
            <a:r>
              <a:rPr lang="tr-TR" dirty="0" err="1"/>
              <a:t>GANO’su</a:t>
            </a:r>
            <a:r>
              <a:rPr lang="tr-TR" dirty="0"/>
              <a:t> 3.25 ve üzeri olan öğrenciler üst sınıftan –AKTS sınırını geçmeden- 3 ders alabilirler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Derslere Devam</a:t>
            </a:r>
          </a:p>
        </p:txBody>
      </p:sp>
      <p:sp>
        <p:nvSpPr>
          <p:cNvPr id="3" name="2 İçerik Yer Tutucusu"/>
          <p:cNvSpPr>
            <a:spLocks noGrp="1"/>
          </p:cNvSpPr>
          <p:nvPr>
            <p:ph idx="1"/>
          </p:nvPr>
        </p:nvSpPr>
        <p:spPr/>
        <p:txBody>
          <a:bodyPr/>
          <a:lstStyle/>
          <a:p>
            <a:r>
              <a:rPr lang="tr-TR" dirty="0"/>
              <a:t>Teorik derslerde %70</a:t>
            </a:r>
          </a:p>
          <a:p>
            <a:r>
              <a:rPr lang="tr-TR" dirty="0"/>
              <a:t>Uygulamalı derslerde %80</a:t>
            </a:r>
          </a:p>
          <a:p>
            <a:r>
              <a:rPr lang="tr-TR" dirty="0"/>
              <a:t>Hazırlık sınıfı %85 devam şartı</a:t>
            </a:r>
          </a:p>
          <a:p>
            <a:r>
              <a:rPr lang="tr-TR" dirty="0"/>
              <a:t>Devamsız öğrenci yarıyıl sonu ve bütünleme sınavına katılamaz</a:t>
            </a:r>
          </a:p>
          <a:p>
            <a:r>
              <a:rPr lang="tr-TR" dirty="0"/>
              <a:t>Başarısız olunan derslerin tekrarında devam şartını ilgili kurul belirler</a:t>
            </a:r>
          </a:p>
          <a:p>
            <a:endParaRPr lang="tr-TR"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Sınavlarda Mazeret</a:t>
            </a:r>
          </a:p>
        </p:txBody>
      </p:sp>
      <p:sp>
        <p:nvSpPr>
          <p:cNvPr id="3" name="2 İçerik Yer Tutucusu"/>
          <p:cNvSpPr>
            <a:spLocks noGrp="1"/>
          </p:cNvSpPr>
          <p:nvPr>
            <p:ph idx="1"/>
          </p:nvPr>
        </p:nvSpPr>
        <p:spPr/>
        <p:txBody>
          <a:bodyPr/>
          <a:lstStyle/>
          <a:p>
            <a:r>
              <a:rPr lang="tr-TR" dirty="0"/>
              <a:t>Sınav gününü takip eden 5 iş günü içinde belge ile birlikte başvurulmalı</a:t>
            </a:r>
          </a:p>
          <a:p>
            <a:r>
              <a:rPr lang="tr-TR" dirty="0"/>
              <a:t>Sınav saati çakışması halinde mazeret sınavı için dilekçe verilmeli</a:t>
            </a:r>
          </a:p>
          <a:p>
            <a:r>
              <a:rPr lang="tr-TR" dirty="0"/>
              <a:t>Final sınavının mazereti bütünleme sınavında yapılır</a:t>
            </a:r>
          </a:p>
          <a:p>
            <a:r>
              <a:rPr lang="tr-TR" dirty="0"/>
              <a:t>Bütünleme sınavının mazereti yapılmaz</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Sınav Sonuçlarına İtiraz</a:t>
            </a:r>
          </a:p>
        </p:txBody>
      </p:sp>
      <p:sp>
        <p:nvSpPr>
          <p:cNvPr id="3" name="2 İçerik Yer Tutucusu"/>
          <p:cNvSpPr>
            <a:spLocks noGrp="1"/>
          </p:cNvSpPr>
          <p:nvPr>
            <p:ph idx="1"/>
          </p:nvPr>
        </p:nvSpPr>
        <p:spPr/>
        <p:txBody>
          <a:bodyPr/>
          <a:lstStyle/>
          <a:p>
            <a:r>
              <a:rPr lang="tr-TR" dirty="0"/>
              <a:t>Sınav sonuçlarına ilan edildikten sonra 5 iş günü içinde itiraz edilebilir</a:t>
            </a:r>
          </a:p>
          <a:p>
            <a:endParaRPr lang="tr-TR" dirty="0"/>
          </a:p>
          <a:p>
            <a:pPr algn="just"/>
            <a:r>
              <a:rPr lang="tr-TR" dirty="0"/>
              <a:t>İtiraz, itiraz komisyonu tarafından 5 iş günü içinde incelenir ve sonuç yazılı olarak öğrenciye bildirilir</a:t>
            </a:r>
          </a:p>
          <a:p>
            <a:endParaRPr lang="tr-TR"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a:t>Başarı Durumu</a:t>
            </a:r>
            <a:endParaRPr lang="tr-TR" dirty="0"/>
          </a:p>
        </p:txBody>
      </p:sp>
      <p:sp>
        <p:nvSpPr>
          <p:cNvPr id="3" name="2 İçerik Yer Tutucusu"/>
          <p:cNvSpPr>
            <a:spLocks noGrp="1"/>
          </p:cNvSpPr>
          <p:nvPr>
            <p:ph idx="1"/>
          </p:nvPr>
        </p:nvSpPr>
        <p:spPr/>
        <p:txBody>
          <a:bodyPr>
            <a:normAutofit/>
          </a:bodyPr>
          <a:lstStyle/>
          <a:p>
            <a:r>
              <a:rPr lang="tr-TR" sz="2400" dirty="0"/>
              <a:t>Yarıyıl içi değerlendirmesi + Yarıyıl sonu sınavı= </a:t>
            </a:r>
            <a:r>
              <a:rPr lang="tr-TR" sz="2400" b="1" dirty="0"/>
              <a:t>Başarı notu</a:t>
            </a:r>
          </a:p>
          <a:p>
            <a:r>
              <a:rPr lang="tr-TR" sz="2400" dirty="0"/>
              <a:t>Yarıyıl içi çalışmaları en az 1 ara sınav ve diğer çalışmalar (ödev, sunum, proje vb.)</a:t>
            </a:r>
          </a:p>
          <a:p>
            <a:r>
              <a:rPr lang="tr-TR" sz="2400" dirty="0"/>
              <a:t> Başarı notu; yarıyıl/yıl içi değerlendirmesi ve yarıyıl/yıl sonu sınavı notlarından hesaplanır. Yarıyıl/yıl sonu sınavının başarı notuna katkısı dersin sorumlusu tarafından en az %40 en çok %60 olacak şekilde belirlenir</a:t>
            </a:r>
          </a:p>
          <a:p>
            <a:r>
              <a:rPr lang="tr-TR" sz="2400" dirty="0"/>
              <a:t>Lisans için yarıyıl sonu sınavı alt limiti: 60</a:t>
            </a:r>
          </a:p>
          <a:p>
            <a:r>
              <a:rPr lang="tr-TR" sz="2400" dirty="0" err="1"/>
              <a:t>Önlisans</a:t>
            </a:r>
            <a:r>
              <a:rPr lang="tr-TR" sz="2400" dirty="0"/>
              <a:t> için yarıyıl sonu sınavı alt limiti: 50</a:t>
            </a:r>
          </a:p>
          <a:p>
            <a:endParaRPr lang="tr-TR" sz="24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ÖNLİSANS NOT ARALIKLARI</a:t>
            </a:r>
          </a:p>
        </p:txBody>
      </p:sp>
      <p:graphicFrame>
        <p:nvGraphicFramePr>
          <p:cNvPr id="4" name="3 İçerik Yer Tutucusu"/>
          <p:cNvGraphicFramePr>
            <a:graphicFrameLocks noGrp="1"/>
          </p:cNvGraphicFramePr>
          <p:nvPr>
            <p:ph idx="1"/>
          </p:nvPr>
        </p:nvGraphicFramePr>
        <p:xfrm>
          <a:off x="1691680" y="1556792"/>
          <a:ext cx="6480720" cy="4896544"/>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2232248">
                  <a:extLst>
                    <a:ext uri="{9D8B030D-6E8A-4147-A177-3AD203B41FA5}">
                      <a16:colId xmlns:a16="http://schemas.microsoft.com/office/drawing/2014/main" val="20003"/>
                    </a:ext>
                  </a:extLst>
                </a:gridCol>
              </a:tblGrid>
              <a:tr h="648069">
                <a:tc>
                  <a:txBody>
                    <a:bodyPr/>
                    <a:lstStyle/>
                    <a:p>
                      <a:r>
                        <a:rPr lang="tr-TR" dirty="0"/>
                        <a:t>PUAN</a:t>
                      </a:r>
                    </a:p>
                  </a:txBody>
                  <a:tcPr/>
                </a:tc>
                <a:tc>
                  <a:txBody>
                    <a:bodyPr/>
                    <a:lstStyle/>
                    <a:p>
                      <a:r>
                        <a:rPr lang="tr-TR" dirty="0"/>
                        <a:t>HARF NOTU</a:t>
                      </a:r>
                    </a:p>
                  </a:txBody>
                  <a:tcPr/>
                </a:tc>
                <a:tc>
                  <a:txBody>
                    <a:bodyPr/>
                    <a:lstStyle/>
                    <a:p>
                      <a:r>
                        <a:rPr lang="tr-TR" dirty="0"/>
                        <a:t>KATSAYI</a:t>
                      </a:r>
                    </a:p>
                  </a:txBody>
                  <a:tcPr/>
                </a:tc>
                <a:tc>
                  <a:txBody>
                    <a:bodyPr/>
                    <a:lstStyle/>
                    <a:p>
                      <a:r>
                        <a:rPr lang="tr-TR" dirty="0"/>
                        <a:t>BAŞARI DURUMU</a:t>
                      </a:r>
                    </a:p>
                  </a:txBody>
                  <a:tcPr/>
                </a:tc>
                <a:extLst>
                  <a:ext uri="{0D108BD9-81ED-4DB2-BD59-A6C34878D82A}">
                    <a16:rowId xmlns:a16="http://schemas.microsoft.com/office/drawing/2014/main" val="10000"/>
                  </a:ext>
                </a:extLst>
              </a:tr>
              <a:tr h="467087">
                <a:tc>
                  <a:txBody>
                    <a:bodyPr/>
                    <a:lstStyle/>
                    <a:p>
                      <a:r>
                        <a:rPr lang="tr-TR" dirty="0"/>
                        <a:t>90-100</a:t>
                      </a:r>
                    </a:p>
                  </a:txBody>
                  <a:tcPr/>
                </a:tc>
                <a:tc>
                  <a:txBody>
                    <a:bodyPr/>
                    <a:lstStyle/>
                    <a:p>
                      <a:r>
                        <a:rPr lang="tr-TR" dirty="0"/>
                        <a:t>AA</a:t>
                      </a:r>
                    </a:p>
                  </a:txBody>
                  <a:tcPr/>
                </a:tc>
                <a:tc>
                  <a:txBody>
                    <a:bodyPr/>
                    <a:lstStyle/>
                    <a:p>
                      <a:r>
                        <a:rPr lang="tr-TR" dirty="0"/>
                        <a:t>4.0</a:t>
                      </a:r>
                    </a:p>
                  </a:txBody>
                  <a:tcPr/>
                </a:tc>
                <a:tc>
                  <a:txBody>
                    <a:bodyPr/>
                    <a:lstStyle/>
                    <a:p>
                      <a:r>
                        <a:rPr lang="tr-TR" dirty="0"/>
                        <a:t>BAŞARILI</a:t>
                      </a:r>
                    </a:p>
                  </a:txBody>
                  <a:tcPr/>
                </a:tc>
                <a:extLst>
                  <a:ext uri="{0D108BD9-81ED-4DB2-BD59-A6C34878D82A}">
                    <a16:rowId xmlns:a16="http://schemas.microsoft.com/office/drawing/2014/main" val="10001"/>
                  </a:ext>
                </a:extLst>
              </a:tr>
              <a:tr h="397012">
                <a:tc>
                  <a:txBody>
                    <a:bodyPr/>
                    <a:lstStyle/>
                    <a:p>
                      <a:r>
                        <a:rPr lang="tr-TR" dirty="0"/>
                        <a:t>80-89</a:t>
                      </a:r>
                    </a:p>
                  </a:txBody>
                  <a:tcPr/>
                </a:tc>
                <a:tc>
                  <a:txBody>
                    <a:bodyPr/>
                    <a:lstStyle/>
                    <a:p>
                      <a:r>
                        <a:rPr lang="tr-TR" dirty="0"/>
                        <a:t>BA</a:t>
                      </a:r>
                    </a:p>
                  </a:txBody>
                  <a:tcPr/>
                </a:tc>
                <a:tc>
                  <a:txBody>
                    <a:bodyPr/>
                    <a:lstStyle/>
                    <a:p>
                      <a:r>
                        <a:rPr lang="tr-TR" dirty="0"/>
                        <a:t>3.5</a:t>
                      </a:r>
                    </a:p>
                  </a:txBody>
                  <a:tcPr/>
                </a:tc>
                <a:tc>
                  <a:txBody>
                    <a:bodyPr/>
                    <a:lstStyle/>
                    <a:p>
                      <a:r>
                        <a:rPr lang="tr-TR" dirty="0"/>
                        <a:t>BAŞARILI</a:t>
                      </a:r>
                    </a:p>
                  </a:txBody>
                  <a:tcPr/>
                </a:tc>
                <a:extLst>
                  <a:ext uri="{0D108BD9-81ED-4DB2-BD59-A6C34878D82A}">
                    <a16:rowId xmlns:a16="http://schemas.microsoft.com/office/drawing/2014/main" val="10002"/>
                  </a:ext>
                </a:extLst>
              </a:tr>
              <a:tr h="467087">
                <a:tc>
                  <a:txBody>
                    <a:bodyPr/>
                    <a:lstStyle/>
                    <a:p>
                      <a:r>
                        <a:rPr lang="tr-TR" dirty="0"/>
                        <a:t>70-79</a:t>
                      </a:r>
                    </a:p>
                  </a:txBody>
                  <a:tcPr/>
                </a:tc>
                <a:tc>
                  <a:txBody>
                    <a:bodyPr/>
                    <a:lstStyle/>
                    <a:p>
                      <a:r>
                        <a:rPr lang="tr-TR" dirty="0"/>
                        <a:t>BB</a:t>
                      </a:r>
                    </a:p>
                  </a:txBody>
                  <a:tcPr/>
                </a:tc>
                <a:tc>
                  <a:txBody>
                    <a:bodyPr/>
                    <a:lstStyle/>
                    <a:p>
                      <a:r>
                        <a:rPr lang="tr-TR" dirty="0"/>
                        <a:t>3.3</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BAŞARILI</a:t>
                      </a:r>
                    </a:p>
                  </a:txBody>
                  <a:tcPr/>
                </a:tc>
                <a:extLst>
                  <a:ext uri="{0D108BD9-81ED-4DB2-BD59-A6C34878D82A}">
                    <a16:rowId xmlns:a16="http://schemas.microsoft.com/office/drawing/2014/main" val="10003"/>
                  </a:ext>
                </a:extLst>
              </a:tr>
              <a:tr h="397009">
                <a:tc>
                  <a:txBody>
                    <a:bodyPr/>
                    <a:lstStyle/>
                    <a:p>
                      <a:r>
                        <a:rPr lang="tr-TR" dirty="0"/>
                        <a:t>60-69</a:t>
                      </a:r>
                    </a:p>
                  </a:txBody>
                  <a:tcPr/>
                </a:tc>
                <a:tc>
                  <a:txBody>
                    <a:bodyPr/>
                    <a:lstStyle/>
                    <a:p>
                      <a:r>
                        <a:rPr lang="tr-TR" dirty="0"/>
                        <a:t>CB</a:t>
                      </a:r>
                    </a:p>
                  </a:txBody>
                  <a:tcPr/>
                </a:tc>
                <a:tc>
                  <a:txBody>
                    <a:bodyPr/>
                    <a:lstStyle/>
                    <a:p>
                      <a:r>
                        <a:rPr lang="tr-TR" dirty="0"/>
                        <a:t>2.5</a:t>
                      </a:r>
                    </a:p>
                  </a:txBody>
                  <a:tcPr/>
                </a:tc>
                <a:tc>
                  <a:txBody>
                    <a:bodyPr/>
                    <a:lstStyle/>
                    <a:p>
                      <a:r>
                        <a:rPr lang="tr-TR" dirty="0"/>
                        <a:t>BAŞARILI</a:t>
                      </a:r>
                    </a:p>
                  </a:txBody>
                  <a:tcPr/>
                </a:tc>
                <a:extLst>
                  <a:ext uri="{0D108BD9-81ED-4DB2-BD59-A6C34878D82A}">
                    <a16:rowId xmlns:a16="http://schemas.microsoft.com/office/drawing/2014/main" val="10004"/>
                  </a:ext>
                </a:extLst>
              </a:tr>
              <a:tr h="467087">
                <a:tc>
                  <a:txBody>
                    <a:bodyPr/>
                    <a:lstStyle/>
                    <a:p>
                      <a:r>
                        <a:rPr lang="tr-TR" dirty="0"/>
                        <a:t>50-59</a:t>
                      </a:r>
                    </a:p>
                  </a:txBody>
                  <a:tcPr/>
                </a:tc>
                <a:tc>
                  <a:txBody>
                    <a:bodyPr/>
                    <a:lstStyle/>
                    <a:p>
                      <a:r>
                        <a:rPr lang="tr-TR" dirty="0"/>
                        <a:t>CC</a:t>
                      </a:r>
                    </a:p>
                  </a:txBody>
                  <a:tcPr/>
                </a:tc>
                <a:tc>
                  <a:txBody>
                    <a:bodyPr/>
                    <a:lstStyle/>
                    <a:p>
                      <a:r>
                        <a:rPr lang="tr-TR" dirty="0"/>
                        <a:t>2.0</a:t>
                      </a:r>
                    </a:p>
                  </a:txBody>
                  <a:tcPr/>
                </a:tc>
                <a:tc>
                  <a:txBody>
                    <a:bodyPr/>
                    <a:lstStyle/>
                    <a:p>
                      <a:r>
                        <a:rPr lang="tr-TR" dirty="0"/>
                        <a:t>BAŞARILI</a:t>
                      </a:r>
                    </a:p>
                  </a:txBody>
                  <a:tcPr/>
                </a:tc>
                <a:extLst>
                  <a:ext uri="{0D108BD9-81ED-4DB2-BD59-A6C34878D82A}">
                    <a16:rowId xmlns:a16="http://schemas.microsoft.com/office/drawing/2014/main" val="10005"/>
                  </a:ext>
                </a:extLst>
              </a:tr>
              <a:tr h="397009">
                <a:tc>
                  <a:txBody>
                    <a:bodyPr/>
                    <a:lstStyle/>
                    <a:p>
                      <a:r>
                        <a:rPr lang="tr-TR" dirty="0"/>
                        <a:t>45-49</a:t>
                      </a:r>
                    </a:p>
                  </a:txBody>
                  <a:tcPr/>
                </a:tc>
                <a:tc>
                  <a:txBody>
                    <a:bodyPr/>
                    <a:lstStyle/>
                    <a:p>
                      <a:r>
                        <a:rPr lang="tr-TR" dirty="0"/>
                        <a:t>DC</a:t>
                      </a:r>
                    </a:p>
                  </a:txBody>
                  <a:tcPr/>
                </a:tc>
                <a:tc>
                  <a:txBody>
                    <a:bodyPr/>
                    <a:lstStyle/>
                    <a:p>
                      <a:r>
                        <a:rPr lang="tr-TR" dirty="0"/>
                        <a:t>1.5</a:t>
                      </a:r>
                    </a:p>
                  </a:txBody>
                  <a:tcPr/>
                </a:tc>
                <a:tc>
                  <a:txBody>
                    <a:bodyPr/>
                    <a:lstStyle/>
                    <a:p>
                      <a:r>
                        <a:rPr lang="tr-TR" dirty="0"/>
                        <a:t>BAŞARISIZ</a:t>
                      </a:r>
                    </a:p>
                  </a:txBody>
                  <a:tcPr/>
                </a:tc>
                <a:extLst>
                  <a:ext uri="{0D108BD9-81ED-4DB2-BD59-A6C34878D82A}">
                    <a16:rowId xmlns:a16="http://schemas.microsoft.com/office/drawing/2014/main" val="10006"/>
                  </a:ext>
                </a:extLst>
              </a:tr>
              <a:tr h="432048">
                <a:tc>
                  <a:txBody>
                    <a:bodyPr/>
                    <a:lstStyle/>
                    <a:p>
                      <a:r>
                        <a:rPr lang="tr-TR" dirty="0"/>
                        <a:t>40-44</a:t>
                      </a:r>
                    </a:p>
                  </a:txBody>
                  <a:tcPr/>
                </a:tc>
                <a:tc>
                  <a:txBody>
                    <a:bodyPr/>
                    <a:lstStyle/>
                    <a:p>
                      <a:r>
                        <a:rPr lang="tr-TR" dirty="0"/>
                        <a:t>DD</a:t>
                      </a:r>
                    </a:p>
                  </a:txBody>
                  <a:tcPr/>
                </a:tc>
                <a:tc>
                  <a:txBody>
                    <a:bodyPr/>
                    <a:lstStyle/>
                    <a:p>
                      <a:r>
                        <a:rPr lang="tr-TR" dirty="0"/>
                        <a:t>1.0</a:t>
                      </a:r>
                    </a:p>
                  </a:txBody>
                  <a:tcPr/>
                </a:tc>
                <a:tc>
                  <a:txBody>
                    <a:bodyPr/>
                    <a:lstStyle/>
                    <a:p>
                      <a:r>
                        <a:rPr lang="tr-TR" dirty="0"/>
                        <a:t>BAŞARISIZ</a:t>
                      </a:r>
                    </a:p>
                  </a:txBody>
                  <a:tcPr/>
                </a:tc>
                <a:extLst>
                  <a:ext uri="{0D108BD9-81ED-4DB2-BD59-A6C34878D82A}">
                    <a16:rowId xmlns:a16="http://schemas.microsoft.com/office/drawing/2014/main" val="10007"/>
                  </a:ext>
                </a:extLst>
              </a:tr>
              <a:tr h="432048">
                <a:tc>
                  <a:txBody>
                    <a:bodyPr/>
                    <a:lstStyle/>
                    <a:p>
                      <a:r>
                        <a:rPr lang="tr-TR" dirty="0"/>
                        <a:t>30-39</a:t>
                      </a:r>
                    </a:p>
                  </a:txBody>
                  <a:tcPr/>
                </a:tc>
                <a:tc>
                  <a:txBody>
                    <a:bodyPr/>
                    <a:lstStyle/>
                    <a:p>
                      <a:r>
                        <a:rPr lang="tr-TR" dirty="0"/>
                        <a:t>FD</a:t>
                      </a:r>
                    </a:p>
                  </a:txBody>
                  <a:tcPr/>
                </a:tc>
                <a:tc>
                  <a:txBody>
                    <a:bodyPr/>
                    <a:lstStyle/>
                    <a:p>
                      <a:r>
                        <a:rPr lang="tr-TR" dirty="0"/>
                        <a:t>0.5</a:t>
                      </a:r>
                    </a:p>
                  </a:txBody>
                  <a:tcPr/>
                </a:tc>
                <a:tc>
                  <a:txBody>
                    <a:bodyPr/>
                    <a:lstStyle/>
                    <a:p>
                      <a:r>
                        <a:rPr lang="tr-TR" dirty="0"/>
                        <a:t>BAŞARISIZ</a:t>
                      </a:r>
                    </a:p>
                  </a:txBody>
                  <a:tcPr/>
                </a:tc>
                <a:extLst>
                  <a:ext uri="{0D108BD9-81ED-4DB2-BD59-A6C34878D82A}">
                    <a16:rowId xmlns:a16="http://schemas.microsoft.com/office/drawing/2014/main" val="10008"/>
                  </a:ext>
                </a:extLst>
              </a:tr>
              <a:tr h="397009">
                <a:tc>
                  <a:txBody>
                    <a:bodyPr/>
                    <a:lstStyle/>
                    <a:p>
                      <a:r>
                        <a:rPr lang="tr-TR" dirty="0"/>
                        <a:t>0-29</a:t>
                      </a:r>
                    </a:p>
                  </a:txBody>
                  <a:tcPr/>
                </a:tc>
                <a:tc>
                  <a:txBody>
                    <a:bodyPr/>
                    <a:lstStyle/>
                    <a:p>
                      <a:r>
                        <a:rPr lang="tr-TR" dirty="0"/>
                        <a:t>FF</a:t>
                      </a:r>
                    </a:p>
                  </a:txBody>
                  <a:tcPr/>
                </a:tc>
                <a:tc>
                  <a:txBody>
                    <a:bodyPr/>
                    <a:lstStyle/>
                    <a:p>
                      <a:r>
                        <a:rPr lang="tr-TR" dirty="0"/>
                        <a:t>0</a:t>
                      </a:r>
                    </a:p>
                  </a:txBody>
                  <a:tcPr/>
                </a:tc>
                <a:tc>
                  <a:txBody>
                    <a:bodyPr/>
                    <a:lstStyle/>
                    <a:p>
                      <a:r>
                        <a:rPr lang="tr-TR" dirty="0"/>
                        <a:t>BAŞARISIZ</a:t>
                      </a:r>
                    </a:p>
                  </a:txBody>
                  <a:tcPr/>
                </a:tc>
                <a:extLst>
                  <a:ext uri="{0D108BD9-81ED-4DB2-BD59-A6C34878D82A}">
                    <a16:rowId xmlns:a16="http://schemas.microsoft.com/office/drawing/2014/main" val="10009"/>
                  </a:ext>
                </a:extLst>
              </a:tr>
              <a:tr h="395079">
                <a:tc>
                  <a:txBody>
                    <a:bodyPr/>
                    <a:lstStyle/>
                    <a:p>
                      <a:r>
                        <a:rPr lang="tr-TR" dirty="0"/>
                        <a:t>0</a:t>
                      </a:r>
                    </a:p>
                  </a:txBody>
                  <a:tcPr/>
                </a:tc>
                <a:tc>
                  <a:txBody>
                    <a:bodyPr/>
                    <a:lstStyle/>
                    <a:p>
                      <a:r>
                        <a:rPr lang="tr-TR" dirty="0"/>
                        <a:t>D</a:t>
                      </a:r>
                    </a:p>
                  </a:txBody>
                  <a:tcPr/>
                </a:tc>
                <a:tc>
                  <a:txBody>
                    <a:bodyPr/>
                    <a:lstStyle/>
                    <a:p>
                      <a:r>
                        <a:rPr lang="tr-TR" dirty="0"/>
                        <a:t>0</a:t>
                      </a:r>
                    </a:p>
                  </a:txBody>
                  <a:tcPr/>
                </a:tc>
                <a:tc>
                  <a:txBody>
                    <a:bodyPr/>
                    <a:lstStyle/>
                    <a:p>
                      <a:r>
                        <a:rPr lang="tr-TR" dirty="0"/>
                        <a:t>BAŞARISIZ</a:t>
                      </a:r>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a:bodyPr>
          <a:lstStyle/>
          <a:p>
            <a:r>
              <a:rPr lang="tr-TR" dirty="0"/>
              <a:t>LİSANS NOT ARALIKLARI</a:t>
            </a:r>
          </a:p>
        </p:txBody>
      </p:sp>
      <p:graphicFrame>
        <p:nvGraphicFramePr>
          <p:cNvPr id="4" name="3 İçerik Yer Tutucusu"/>
          <p:cNvGraphicFramePr>
            <a:graphicFrameLocks noGrp="1"/>
          </p:cNvGraphicFramePr>
          <p:nvPr>
            <p:ph idx="1"/>
          </p:nvPr>
        </p:nvGraphicFramePr>
        <p:xfrm>
          <a:off x="1619672" y="1268760"/>
          <a:ext cx="6480720" cy="4861505"/>
        </p:xfrm>
        <a:graphic>
          <a:graphicData uri="http://schemas.openxmlformats.org/drawingml/2006/table">
            <a:tbl>
              <a:tblPr firstRow="1" bandRow="1">
                <a:tableStyleId>{5C22544A-7EE6-4342-B048-85BDC9FD1C3A}</a:tableStyleId>
              </a:tblPr>
              <a:tblGrid>
                <a:gridCol w="1080120">
                  <a:extLst>
                    <a:ext uri="{9D8B030D-6E8A-4147-A177-3AD203B41FA5}">
                      <a16:colId xmlns:a16="http://schemas.microsoft.com/office/drawing/2014/main" val="20000"/>
                    </a:ext>
                  </a:extLst>
                </a:gridCol>
                <a:gridCol w="1728192">
                  <a:extLst>
                    <a:ext uri="{9D8B030D-6E8A-4147-A177-3AD203B41FA5}">
                      <a16:colId xmlns:a16="http://schemas.microsoft.com/office/drawing/2014/main" val="20001"/>
                    </a:ext>
                  </a:extLst>
                </a:gridCol>
                <a:gridCol w="1440160">
                  <a:extLst>
                    <a:ext uri="{9D8B030D-6E8A-4147-A177-3AD203B41FA5}">
                      <a16:colId xmlns:a16="http://schemas.microsoft.com/office/drawing/2014/main" val="20002"/>
                    </a:ext>
                  </a:extLst>
                </a:gridCol>
                <a:gridCol w="2232248">
                  <a:extLst>
                    <a:ext uri="{9D8B030D-6E8A-4147-A177-3AD203B41FA5}">
                      <a16:colId xmlns:a16="http://schemas.microsoft.com/office/drawing/2014/main" val="20003"/>
                    </a:ext>
                  </a:extLst>
                </a:gridCol>
              </a:tblGrid>
              <a:tr h="648069">
                <a:tc>
                  <a:txBody>
                    <a:bodyPr/>
                    <a:lstStyle/>
                    <a:p>
                      <a:r>
                        <a:rPr lang="tr-TR" dirty="0"/>
                        <a:t>PUAN</a:t>
                      </a:r>
                    </a:p>
                  </a:txBody>
                  <a:tcPr/>
                </a:tc>
                <a:tc>
                  <a:txBody>
                    <a:bodyPr/>
                    <a:lstStyle/>
                    <a:p>
                      <a:r>
                        <a:rPr lang="tr-TR" dirty="0"/>
                        <a:t>HARF NOTU</a:t>
                      </a:r>
                    </a:p>
                  </a:txBody>
                  <a:tcPr/>
                </a:tc>
                <a:tc>
                  <a:txBody>
                    <a:bodyPr/>
                    <a:lstStyle/>
                    <a:p>
                      <a:r>
                        <a:rPr lang="tr-TR" dirty="0"/>
                        <a:t>KATSAYI</a:t>
                      </a:r>
                    </a:p>
                  </a:txBody>
                  <a:tcPr/>
                </a:tc>
                <a:tc>
                  <a:txBody>
                    <a:bodyPr/>
                    <a:lstStyle/>
                    <a:p>
                      <a:r>
                        <a:rPr lang="tr-TR" dirty="0"/>
                        <a:t>BAŞARI DURUMU</a:t>
                      </a:r>
                    </a:p>
                  </a:txBody>
                  <a:tcPr/>
                </a:tc>
                <a:extLst>
                  <a:ext uri="{0D108BD9-81ED-4DB2-BD59-A6C34878D82A}">
                    <a16:rowId xmlns:a16="http://schemas.microsoft.com/office/drawing/2014/main" val="10000"/>
                  </a:ext>
                </a:extLst>
              </a:tr>
              <a:tr h="467087">
                <a:tc>
                  <a:txBody>
                    <a:bodyPr/>
                    <a:lstStyle/>
                    <a:p>
                      <a:r>
                        <a:rPr lang="tr-TR" dirty="0"/>
                        <a:t>90-100</a:t>
                      </a:r>
                    </a:p>
                  </a:txBody>
                  <a:tcPr/>
                </a:tc>
                <a:tc>
                  <a:txBody>
                    <a:bodyPr/>
                    <a:lstStyle/>
                    <a:p>
                      <a:r>
                        <a:rPr lang="tr-TR" dirty="0"/>
                        <a:t>AA</a:t>
                      </a:r>
                    </a:p>
                  </a:txBody>
                  <a:tcPr/>
                </a:tc>
                <a:tc>
                  <a:txBody>
                    <a:bodyPr/>
                    <a:lstStyle/>
                    <a:p>
                      <a:r>
                        <a:rPr lang="tr-TR" dirty="0"/>
                        <a:t>4.0</a:t>
                      </a:r>
                    </a:p>
                  </a:txBody>
                  <a:tcPr/>
                </a:tc>
                <a:tc>
                  <a:txBody>
                    <a:bodyPr/>
                    <a:lstStyle/>
                    <a:p>
                      <a:r>
                        <a:rPr lang="tr-TR" dirty="0"/>
                        <a:t>BAŞARILI</a:t>
                      </a:r>
                    </a:p>
                  </a:txBody>
                  <a:tcPr/>
                </a:tc>
                <a:extLst>
                  <a:ext uri="{0D108BD9-81ED-4DB2-BD59-A6C34878D82A}">
                    <a16:rowId xmlns:a16="http://schemas.microsoft.com/office/drawing/2014/main" val="10001"/>
                  </a:ext>
                </a:extLst>
              </a:tr>
              <a:tr h="397012">
                <a:tc>
                  <a:txBody>
                    <a:bodyPr/>
                    <a:lstStyle/>
                    <a:p>
                      <a:r>
                        <a:rPr lang="tr-TR" dirty="0"/>
                        <a:t>85-89</a:t>
                      </a:r>
                    </a:p>
                  </a:txBody>
                  <a:tcPr/>
                </a:tc>
                <a:tc>
                  <a:txBody>
                    <a:bodyPr/>
                    <a:lstStyle/>
                    <a:p>
                      <a:r>
                        <a:rPr lang="tr-TR" dirty="0"/>
                        <a:t>BA</a:t>
                      </a:r>
                    </a:p>
                  </a:txBody>
                  <a:tcPr/>
                </a:tc>
                <a:tc>
                  <a:txBody>
                    <a:bodyPr/>
                    <a:lstStyle/>
                    <a:p>
                      <a:r>
                        <a:rPr lang="tr-TR" dirty="0"/>
                        <a:t>3.75</a:t>
                      </a:r>
                    </a:p>
                  </a:txBody>
                  <a:tcPr/>
                </a:tc>
                <a:tc>
                  <a:txBody>
                    <a:bodyPr/>
                    <a:lstStyle/>
                    <a:p>
                      <a:r>
                        <a:rPr lang="tr-TR" dirty="0"/>
                        <a:t>BAŞARILI</a:t>
                      </a:r>
                    </a:p>
                  </a:txBody>
                  <a:tcPr/>
                </a:tc>
                <a:extLst>
                  <a:ext uri="{0D108BD9-81ED-4DB2-BD59-A6C34878D82A}">
                    <a16:rowId xmlns:a16="http://schemas.microsoft.com/office/drawing/2014/main" val="10002"/>
                  </a:ext>
                </a:extLst>
              </a:tr>
              <a:tr h="467087">
                <a:tc>
                  <a:txBody>
                    <a:bodyPr/>
                    <a:lstStyle/>
                    <a:p>
                      <a:r>
                        <a:rPr lang="tr-TR" dirty="0"/>
                        <a:t>80-84</a:t>
                      </a:r>
                    </a:p>
                  </a:txBody>
                  <a:tcPr/>
                </a:tc>
                <a:tc>
                  <a:txBody>
                    <a:bodyPr/>
                    <a:lstStyle/>
                    <a:p>
                      <a:r>
                        <a:rPr lang="tr-TR" dirty="0"/>
                        <a:t>BB</a:t>
                      </a:r>
                    </a:p>
                  </a:txBody>
                  <a:tcPr/>
                </a:tc>
                <a:tc>
                  <a:txBody>
                    <a:bodyPr/>
                    <a:lstStyle/>
                    <a:p>
                      <a:r>
                        <a:rPr lang="tr-TR" dirty="0"/>
                        <a:t>3.5</a:t>
                      </a:r>
                    </a:p>
                  </a:txBody>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tr-TR" dirty="0"/>
                        <a:t>BAŞARILI</a:t>
                      </a:r>
                    </a:p>
                  </a:txBody>
                  <a:tcPr/>
                </a:tc>
                <a:extLst>
                  <a:ext uri="{0D108BD9-81ED-4DB2-BD59-A6C34878D82A}">
                    <a16:rowId xmlns:a16="http://schemas.microsoft.com/office/drawing/2014/main" val="10003"/>
                  </a:ext>
                </a:extLst>
              </a:tr>
              <a:tr h="397009">
                <a:tc>
                  <a:txBody>
                    <a:bodyPr/>
                    <a:lstStyle/>
                    <a:p>
                      <a:r>
                        <a:rPr lang="tr-TR" dirty="0"/>
                        <a:t>70-79</a:t>
                      </a:r>
                    </a:p>
                  </a:txBody>
                  <a:tcPr/>
                </a:tc>
                <a:tc>
                  <a:txBody>
                    <a:bodyPr/>
                    <a:lstStyle/>
                    <a:p>
                      <a:r>
                        <a:rPr lang="tr-TR" dirty="0"/>
                        <a:t>CB</a:t>
                      </a:r>
                    </a:p>
                  </a:txBody>
                  <a:tcPr/>
                </a:tc>
                <a:tc>
                  <a:txBody>
                    <a:bodyPr/>
                    <a:lstStyle/>
                    <a:p>
                      <a:r>
                        <a:rPr lang="tr-TR" dirty="0"/>
                        <a:t>3.0</a:t>
                      </a:r>
                    </a:p>
                  </a:txBody>
                  <a:tcPr/>
                </a:tc>
                <a:tc>
                  <a:txBody>
                    <a:bodyPr/>
                    <a:lstStyle/>
                    <a:p>
                      <a:r>
                        <a:rPr lang="tr-TR" dirty="0"/>
                        <a:t>BAŞARILI</a:t>
                      </a:r>
                    </a:p>
                  </a:txBody>
                  <a:tcPr/>
                </a:tc>
                <a:extLst>
                  <a:ext uri="{0D108BD9-81ED-4DB2-BD59-A6C34878D82A}">
                    <a16:rowId xmlns:a16="http://schemas.microsoft.com/office/drawing/2014/main" val="10004"/>
                  </a:ext>
                </a:extLst>
              </a:tr>
              <a:tr h="397009">
                <a:tc>
                  <a:txBody>
                    <a:bodyPr/>
                    <a:lstStyle/>
                    <a:p>
                      <a:r>
                        <a:rPr lang="tr-TR" dirty="0"/>
                        <a:t>60-69</a:t>
                      </a:r>
                    </a:p>
                  </a:txBody>
                  <a:tcPr/>
                </a:tc>
                <a:tc>
                  <a:txBody>
                    <a:bodyPr/>
                    <a:lstStyle/>
                    <a:p>
                      <a:r>
                        <a:rPr lang="tr-TR" dirty="0"/>
                        <a:t>CC</a:t>
                      </a:r>
                    </a:p>
                  </a:txBody>
                  <a:tcPr/>
                </a:tc>
                <a:tc>
                  <a:txBody>
                    <a:bodyPr/>
                    <a:lstStyle/>
                    <a:p>
                      <a:r>
                        <a:rPr lang="tr-TR" dirty="0"/>
                        <a:t>2.5</a:t>
                      </a:r>
                    </a:p>
                  </a:txBody>
                  <a:tcPr/>
                </a:tc>
                <a:tc>
                  <a:txBody>
                    <a:bodyPr/>
                    <a:lstStyle/>
                    <a:p>
                      <a:r>
                        <a:rPr lang="tr-TR" dirty="0"/>
                        <a:t>BAŞARILI</a:t>
                      </a:r>
                    </a:p>
                  </a:txBody>
                  <a:tcPr/>
                </a:tc>
                <a:extLst>
                  <a:ext uri="{0D108BD9-81ED-4DB2-BD59-A6C34878D82A}">
                    <a16:rowId xmlns:a16="http://schemas.microsoft.com/office/drawing/2014/main" val="10005"/>
                  </a:ext>
                </a:extLst>
              </a:tr>
              <a:tr h="467087">
                <a:tc>
                  <a:txBody>
                    <a:bodyPr/>
                    <a:lstStyle/>
                    <a:p>
                      <a:r>
                        <a:rPr lang="tr-TR" dirty="0"/>
                        <a:t>50-59</a:t>
                      </a:r>
                    </a:p>
                  </a:txBody>
                  <a:tcPr/>
                </a:tc>
                <a:tc>
                  <a:txBody>
                    <a:bodyPr/>
                    <a:lstStyle/>
                    <a:p>
                      <a:r>
                        <a:rPr lang="tr-TR" dirty="0"/>
                        <a:t>DC</a:t>
                      </a:r>
                    </a:p>
                  </a:txBody>
                  <a:tcPr/>
                </a:tc>
                <a:tc>
                  <a:txBody>
                    <a:bodyPr/>
                    <a:lstStyle/>
                    <a:p>
                      <a:r>
                        <a:rPr lang="tr-TR" dirty="0"/>
                        <a:t>2.0</a:t>
                      </a:r>
                    </a:p>
                  </a:txBody>
                  <a:tcPr/>
                </a:tc>
                <a:tc>
                  <a:txBody>
                    <a:bodyPr/>
                    <a:lstStyle/>
                    <a:p>
                      <a:r>
                        <a:rPr lang="tr-TR" dirty="0"/>
                        <a:t>BAŞARISIZ</a:t>
                      </a:r>
                    </a:p>
                  </a:txBody>
                  <a:tcPr/>
                </a:tc>
                <a:extLst>
                  <a:ext uri="{0D108BD9-81ED-4DB2-BD59-A6C34878D82A}">
                    <a16:rowId xmlns:a16="http://schemas.microsoft.com/office/drawing/2014/main" val="10006"/>
                  </a:ext>
                </a:extLst>
              </a:tr>
              <a:tr h="397009">
                <a:tc>
                  <a:txBody>
                    <a:bodyPr/>
                    <a:lstStyle/>
                    <a:p>
                      <a:r>
                        <a:rPr lang="tr-TR" dirty="0"/>
                        <a:t>40-49</a:t>
                      </a:r>
                    </a:p>
                  </a:txBody>
                  <a:tcPr/>
                </a:tc>
                <a:tc>
                  <a:txBody>
                    <a:bodyPr/>
                    <a:lstStyle/>
                    <a:p>
                      <a:r>
                        <a:rPr lang="tr-TR" dirty="0"/>
                        <a:t>DD</a:t>
                      </a:r>
                    </a:p>
                  </a:txBody>
                  <a:tcPr/>
                </a:tc>
                <a:tc>
                  <a:txBody>
                    <a:bodyPr/>
                    <a:lstStyle/>
                    <a:p>
                      <a:r>
                        <a:rPr lang="tr-TR" dirty="0"/>
                        <a:t>1.5</a:t>
                      </a:r>
                    </a:p>
                  </a:txBody>
                  <a:tcPr/>
                </a:tc>
                <a:tc>
                  <a:txBody>
                    <a:bodyPr/>
                    <a:lstStyle/>
                    <a:p>
                      <a:r>
                        <a:rPr lang="tr-TR" dirty="0"/>
                        <a:t>BAŞARISIZ</a:t>
                      </a:r>
                    </a:p>
                  </a:txBody>
                  <a:tcPr/>
                </a:tc>
                <a:extLst>
                  <a:ext uri="{0D108BD9-81ED-4DB2-BD59-A6C34878D82A}">
                    <a16:rowId xmlns:a16="http://schemas.microsoft.com/office/drawing/2014/main" val="10007"/>
                  </a:ext>
                </a:extLst>
              </a:tr>
              <a:tr h="432048">
                <a:tc>
                  <a:txBody>
                    <a:bodyPr/>
                    <a:lstStyle/>
                    <a:p>
                      <a:r>
                        <a:rPr lang="tr-TR" dirty="0"/>
                        <a:t>30-39</a:t>
                      </a:r>
                    </a:p>
                  </a:txBody>
                  <a:tcPr/>
                </a:tc>
                <a:tc>
                  <a:txBody>
                    <a:bodyPr/>
                    <a:lstStyle/>
                    <a:p>
                      <a:r>
                        <a:rPr lang="tr-TR" dirty="0"/>
                        <a:t>FD</a:t>
                      </a:r>
                    </a:p>
                  </a:txBody>
                  <a:tcPr/>
                </a:tc>
                <a:tc>
                  <a:txBody>
                    <a:bodyPr/>
                    <a:lstStyle/>
                    <a:p>
                      <a:r>
                        <a:rPr lang="tr-TR" dirty="0"/>
                        <a:t>0.5</a:t>
                      </a:r>
                    </a:p>
                  </a:txBody>
                  <a:tcPr/>
                </a:tc>
                <a:tc>
                  <a:txBody>
                    <a:bodyPr/>
                    <a:lstStyle/>
                    <a:p>
                      <a:r>
                        <a:rPr lang="tr-TR" dirty="0"/>
                        <a:t>BAŞARISIZ</a:t>
                      </a:r>
                    </a:p>
                  </a:txBody>
                  <a:tcPr/>
                </a:tc>
                <a:extLst>
                  <a:ext uri="{0D108BD9-81ED-4DB2-BD59-A6C34878D82A}">
                    <a16:rowId xmlns:a16="http://schemas.microsoft.com/office/drawing/2014/main" val="10008"/>
                  </a:ext>
                </a:extLst>
              </a:tr>
              <a:tr h="397009">
                <a:tc>
                  <a:txBody>
                    <a:bodyPr/>
                    <a:lstStyle/>
                    <a:p>
                      <a:r>
                        <a:rPr lang="tr-TR" dirty="0"/>
                        <a:t>0-29</a:t>
                      </a:r>
                    </a:p>
                  </a:txBody>
                  <a:tcPr/>
                </a:tc>
                <a:tc>
                  <a:txBody>
                    <a:bodyPr/>
                    <a:lstStyle/>
                    <a:p>
                      <a:r>
                        <a:rPr lang="tr-TR" dirty="0"/>
                        <a:t>FF</a:t>
                      </a:r>
                    </a:p>
                  </a:txBody>
                  <a:tcPr/>
                </a:tc>
                <a:tc>
                  <a:txBody>
                    <a:bodyPr/>
                    <a:lstStyle/>
                    <a:p>
                      <a:r>
                        <a:rPr lang="tr-TR" dirty="0"/>
                        <a:t>0</a:t>
                      </a:r>
                    </a:p>
                  </a:txBody>
                  <a:tcPr/>
                </a:tc>
                <a:tc>
                  <a:txBody>
                    <a:bodyPr/>
                    <a:lstStyle/>
                    <a:p>
                      <a:r>
                        <a:rPr lang="tr-TR" dirty="0"/>
                        <a:t>BAŞARISIZ</a:t>
                      </a:r>
                    </a:p>
                  </a:txBody>
                  <a:tcPr/>
                </a:tc>
                <a:extLst>
                  <a:ext uri="{0D108BD9-81ED-4DB2-BD59-A6C34878D82A}">
                    <a16:rowId xmlns:a16="http://schemas.microsoft.com/office/drawing/2014/main" val="10009"/>
                  </a:ext>
                </a:extLst>
              </a:tr>
              <a:tr h="395079">
                <a:tc>
                  <a:txBody>
                    <a:bodyPr/>
                    <a:lstStyle/>
                    <a:p>
                      <a:r>
                        <a:rPr lang="tr-TR" dirty="0"/>
                        <a:t>0</a:t>
                      </a:r>
                    </a:p>
                  </a:txBody>
                  <a:tcPr/>
                </a:tc>
                <a:tc>
                  <a:txBody>
                    <a:bodyPr/>
                    <a:lstStyle/>
                    <a:p>
                      <a:r>
                        <a:rPr lang="tr-TR" dirty="0"/>
                        <a:t>D</a:t>
                      </a:r>
                    </a:p>
                  </a:txBody>
                  <a:tcPr/>
                </a:tc>
                <a:tc>
                  <a:txBody>
                    <a:bodyPr/>
                    <a:lstStyle/>
                    <a:p>
                      <a:r>
                        <a:rPr lang="tr-TR" dirty="0"/>
                        <a:t>0</a:t>
                      </a:r>
                    </a:p>
                  </a:txBody>
                  <a:tcPr/>
                </a:tc>
                <a:tc>
                  <a:txBody>
                    <a:bodyPr/>
                    <a:lstStyle/>
                    <a:p>
                      <a:r>
                        <a:rPr lang="tr-TR" dirty="0"/>
                        <a:t>BAŞARISIZ</a:t>
                      </a:r>
                    </a:p>
                  </a:txBody>
                  <a:tcPr/>
                </a:tc>
                <a:extLst>
                  <a:ext uri="{0D108BD9-81ED-4DB2-BD59-A6C34878D82A}">
                    <a16:rowId xmlns:a16="http://schemas.microsoft.com/office/drawing/2014/main" val="10010"/>
                  </a:ext>
                </a:extLst>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Ders Tekrarı</a:t>
            </a:r>
          </a:p>
        </p:txBody>
      </p:sp>
      <p:sp>
        <p:nvSpPr>
          <p:cNvPr id="3" name="2 İçerik Yer Tutucusu"/>
          <p:cNvSpPr>
            <a:spLocks noGrp="1"/>
          </p:cNvSpPr>
          <p:nvPr>
            <p:ph idx="1"/>
          </p:nvPr>
        </p:nvSpPr>
        <p:spPr/>
        <p:txBody>
          <a:bodyPr>
            <a:normAutofit/>
          </a:bodyPr>
          <a:lstStyle/>
          <a:p>
            <a:r>
              <a:rPr lang="tr-TR" dirty="0"/>
              <a:t>Bir dersten başarısız olan veya dersi alması gereken yarıyılda alamayan öğrenciler, bu dersi tekrar verildiği ilk yarıyılda almak zorundadır.</a:t>
            </a:r>
          </a:p>
          <a:p>
            <a:r>
              <a:rPr lang="tr-TR" dirty="0"/>
              <a:t>GANO yükseltmek için CC notlu dersler danışman onayıyla tekrar alınabilir.</a:t>
            </a:r>
          </a:p>
          <a:p>
            <a:r>
              <a:rPr lang="tr-TR" dirty="0"/>
              <a:t>Dersin tekrar alınması halinde, alınan son not geçerlidir ve </a:t>
            </a:r>
            <a:r>
              <a:rPr lang="tr-TR" dirty="0" err="1"/>
              <a:t>GANO’ya</a:t>
            </a:r>
            <a:r>
              <a:rPr lang="tr-TR" dirty="0"/>
              <a:t> bu not katılır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Bütünleme Sınavı</a:t>
            </a:r>
          </a:p>
        </p:txBody>
      </p:sp>
      <p:sp>
        <p:nvSpPr>
          <p:cNvPr id="3" name="2 İçerik Yer Tutucusu"/>
          <p:cNvSpPr>
            <a:spLocks noGrp="1"/>
          </p:cNvSpPr>
          <p:nvPr>
            <p:ph idx="1"/>
          </p:nvPr>
        </p:nvSpPr>
        <p:spPr/>
        <p:txBody>
          <a:bodyPr/>
          <a:lstStyle/>
          <a:p>
            <a:r>
              <a:rPr lang="tr-TR" dirty="0"/>
              <a:t>Final sınavı yerine geçer</a:t>
            </a:r>
          </a:p>
          <a:p>
            <a:r>
              <a:rPr lang="tr-TR" dirty="0"/>
              <a:t>Her yarıyıl sonunda, o yarıyıla ait başarısız olunan dersler için yapılır</a:t>
            </a:r>
          </a:p>
          <a:p>
            <a:r>
              <a:rPr lang="tr-TR" dirty="0"/>
              <a:t>Not yükseltmek için başarılı olunan derslerin bütünlemesine girilemez</a:t>
            </a:r>
          </a:p>
          <a:p>
            <a:r>
              <a:rPr lang="tr-TR" dirty="0"/>
              <a:t>Bütünleme sınavının mazereti yapılmaz</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Mezuniyet Sınavı</a:t>
            </a:r>
          </a:p>
        </p:txBody>
      </p:sp>
      <p:sp>
        <p:nvSpPr>
          <p:cNvPr id="3" name="2 İçerik Yer Tutucusu"/>
          <p:cNvSpPr>
            <a:spLocks noGrp="1"/>
          </p:cNvSpPr>
          <p:nvPr>
            <p:ph idx="1"/>
          </p:nvPr>
        </p:nvSpPr>
        <p:spPr/>
        <p:txBody>
          <a:bodyPr/>
          <a:lstStyle/>
          <a:p>
            <a:r>
              <a:rPr lang="tr-TR" dirty="0"/>
              <a:t>Mezuniyetine tek dersi kalan öğrenciler, bu ders için mezuniyet sınavına girebilir</a:t>
            </a:r>
          </a:p>
          <a:p>
            <a:r>
              <a:rPr lang="tr-TR" dirty="0"/>
              <a:t>Mezuniyet sınavında dersin ait olduğu yarıyıl sonunda yapılma şartı yoktur</a:t>
            </a:r>
          </a:p>
          <a:p>
            <a:r>
              <a:rPr lang="tr-TR" dirty="0"/>
              <a:t>Mezuniyet sınavında alınan notun kendisi doğrudan harf notuna dönüştürülür</a:t>
            </a:r>
          </a:p>
          <a:p>
            <a:r>
              <a:rPr lang="tr-TR" dirty="0"/>
              <a:t>Lisans alt limiti 60, </a:t>
            </a:r>
            <a:r>
              <a:rPr lang="tr-TR" dirty="0" err="1"/>
              <a:t>önlisans</a:t>
            </a:r>
            <a:r>
              <a:rPr lang="tr-TR" dirty="0"/>
              <a:t> alt limiti 50</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Kayıt Dondurma </a:t>
            </a:r>
          </a:p>
        </p:txBody>
      </p:sp>
      <p:sp>
        <p:nvSpPr>
          <p:cNvPr id="3" name="2 İçerik Yer Tutucusu"/>
          <p:cNvSpPr>
            <a:spLocks noGrp="1"/>
          </p:cNvSpPr>
          <p:nvPr>
            <p:ph idx="1"/>
          </p:nvPr>
        </p:nvSpPr>
        <p:spPr/>
        <p:txBody>
          <a:bodyPr>
            <a:normAutofit fontScale="92500" lnSpcReduction="10000"/>
          </a:bodyPr>
          <a:lstStyle/>
          <a:p>
            <a:r>
              <a:rPr lang="tr-TR" dirty="0"/>
              <a:t>Sağlık raporu</a:t>
            </a:r>
          </a:p>
          <a:p>
            <a:r>
              <a:rPr lang="tr-TR" dirty="0"/>
              <a:t>Doğal afet</a:t>
            </a:r>
          </a:p>
          <a:p>
            <a:r>
              <a:rPr lang="tr-TR" dirty="0"/>
              <a:t>Anne, baba, kardeş, eş, çocuk ağır hastalığı</a:t>
            </a:r>
          </a:p>
          <a:p>
            <a:r>
              <a:rPr lang="tr-TR" dirty="0"/>
              <a:t>Askerlik</a:t>
            </a:r>
          </a:p>
          <a:p>
            <a:r>
              <a:rPr lang="tr-TR" dirty="0"/>
              <a:t>Tutukluluk</a:t>
            </a:r>
          </a:p>
          <a:p>
            <a:r>
              <a:rPr lang="tr-TR" dirty="0"/>
              <a:t>Yönetim kurulunun kabul edeceği diğer mazeretler</a:t>
            </a:r>
          </a:p>
          <a:p>
            <a:r>
              <a:rPr lang="tr-TR" dirty="0"/>
              <a:t>Öğrenci öğrenim süresi boyunca en çok dört yarıyıl kayıt dondurabilir</a:t>
            </a:r>
          </a:p>
          <a:p>
            <a:r>
              <a:rPr lang="tr-TR" dirty="0"/>
              <a:t>Öğretim süresinden sayılmaz</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Katkı Payı – Öğrenim Ücreti</a:t>
            </a:r>
          </a:p>
        </p:txBody>
      </p:sp>
      <p:sp>
        <p:nvSpPr>
          <p:cNvPr id="3" name="2 İçerik Yer Tutucusu"/>
          <p:cNvSpPr>
            <a:spLocks noGrp="1"/>
          </p:cNvSpPr>
          <p:nvPr>
            <p:ph idx="1"/>
          </p:nvPr>
        </p:nvSpPr>
        <p:spPr/>
        <p:txBody>
          <a:bodyPr>
            <a:normAutofit fontScale="70000" lnSpcReduction="20000"/>
          </a:bodyPr>
          <a:lstStyle/>
          <a:p>
            <a:r>
              <a:rPr lang="tr-TR" dirty="0"/>
              <a:t>Normal öğrenim süresi içinde olan birinci öğretim öğrencileri katkı payından muaftır, ancak başka bir Yükseköğretim Kurumunda kaydının olmaması gereklidir.</a:t>
            </a:r>
          </a:p>
          <a:p>
            <a:r>
              <a:rPr lang="tr-TR" dirty="0"/>
              <a:t>5434/45. maddesi</a:t>
            </a:r>
          </a:p>
          <a:p>
            <a:r>
              <a:rPr lang="tr-TR" dirty="0"/>
              <a:t>5510/47. maddesi</a:t>
            </a:r>
          </a:p>
          <a:p>
            <a:r>
              <a:rPr lang="tr-TR" dirty="0"/>
              <a:t>2330 Sayılı Kanun</a:t>
            </a:r>
          </a:p>
          <a:p>
            <a:r>
              <a:rPr lang="tr-TR" dirty="0"/>
              <a:t>2453 Sayılı Kanun </a:t>
            </a:r>
          </a:p>
          <a:p>
            <a:r>
              <a:rPr lang="tr-TR" dirty="0"/>
              <a:t>2629 Sayılı Kanun</a:t>
            </a:r>
          </a:p>
          <a:p>
            <a:r>
              <a:rPr lang="tr-TR" dirty="0"/>
              <a:t>1005 Sayılı Kanun kapsamındakilerin eş ve çocukları ile </a:t>
            </a:r>
          </a:p>
          <a:p>
            <a:r>
              <a:rPr lang="tr-TR" dirty="0"/>
              <a:t>3713 Sayılı Kanun kapsamında hayatını kaybeden veya malul olanlar ile eş ve çocuklarından katkı payı alınmaz. </a:t>
            </a:r>
          </a:p>
          <a:p>
            <a:r>
              <a:rPr lang="tr-TR" dirty="0"/>
              <a:t>Engellilerden, rapordaki engel derecesi oranında indirimli tahsil edilir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Katkı Payı – Öğrenim Ücreti</a:t>
            </a:r>
          </a:p>
        </p:txBody>
      </p:sp>
      <p:sp>
        <p:nvSpPr>
          <p:cNvPr id="3" name="2 İçerik Yer Tutucusu"/>
          <p:cNvSpPr>
            <a:spLocks noGrp="1"/>
          </p:cNvSpPr>
          <p:nvPr>
            <p:ph idx="1"/>
          </p:nvPr>
        </p:nvSpPr>
        <p:spPr/>
        <p:txBody>
          <a:bodyPr/>
          <a:lstStyle/>
          <a:p>
            <a:r>
              <a:rPr lang="tr-TR" dirty="0"/>
              <a:t>Normal öğrenim süresinde mezun olamayanlar katkı payı öderler</a:t>
            </a:r>
          </a:p>
          <a:p>
            <a:r>
              <a:rPr lang="tr-TR" dirty="0"/>
              <a:t>İkinci üniversite okuyan öğrenciler, ikinci kayıtlarının olduğu üniversitenin </a:t>
            </a:r>
            <a:r>
              <a:rPr lang="tr-TR"/>
              <a:t>katkı payını öderler.</a:t>
            </a:r>
            <a:endParaRPr lang="tr-TR" dirty="0"/>
          </a:p>
          <a:p>
            <a:pPr marL="82296" indent="0">
              <a:buNone/>
            </a:pPr>
            <a:endParaRPr lang="tr-TR"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Katkı Payı – Öğrenim Ücreti</a:t>
            </a:r>
          </a:p>
        </p:txBody>
      </p:sp>
      <p:sp>
        <p:nvSpPr>
          <p:cNvPr id="3" name="2 İçerik Yer Tutucusu"/>
          <p:cNvSpPr>
            <a:spLocks noGrp="1"/>
          </p:cNvSpPr>
          <p:nvPr>
            <p:ph idx="1"/>
          </p:nvPr>
        </p:nvSpPr>
        <p:spPr/>
        <p:txBody>
          <a:bodyPr/>
          <a:lstStyle/>
          <a:p>
            <a:r>
              <a:rPr lang="tr-TR" dirty="0"/>
              <a:t>Katkı payını/öğrenim ücretini belirlenen sürede ödemeyenler kayıt yenileyemez, derslere ve sınavlara katılamaz, öğrencilik haklarından yararlanamaz</a:t>
            </a:r>
          </a:p>
          <a:p>
            <a:r>
              <a:rPr lang="tr-TR" dirty="0"/>
              <a:t>Kayıt yenilemeyen öğrenciler, daha sonra kayıt yenilediklerinde, kayıt yenilemedikleri dönem için ödeme yapmaz</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Katkı Payı – Öğrenim Ücreti</a:t>
            </a:r>
          </a:p>
        </p:txBody>
      </p:sp>
      <p:sp>
        <p:nvSpPr>
          <p:cNvPr id="3" name="2 İçerik Yer Tutucusu"/>
          <p:cNvSpPr>
            <a:spLocks noGrp="1"/>
          </p:cNvSpPr>
          <p:nvPr>
            <p:ph idx="1"/>
          </p:nvPr>
        </p:nvSpPr>
        <p:spPr/>
        <p:txBody>
          <a:bodyPr>
            <a:normAutofit/>
          </a:bodyPr>
          <a:lstStyle/>
          <a:p>
            <a:r>
              <a:rPr lang="tr-TR" dirty="0"/>
              <a:t>Ödeme yaptıktan sonra, başka üniversiteye yatay geçiş yapan öğrencinin ücreti iade edilir</a:t>
            </a:r>
          </a:p>
          <a:p>
            <a:r>
              <a:rPr lang="tr-TR" dirty="0"/>
              <a:t>Kayıt yaptırıp, kendi isteği ile kaydını sildiren öğrenciye iade yapılmaz</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Muafiyet İşlemleri</a:t>
            </a:r>
          </a:p>
        </p:txBody>
      </p:sp>
      <p:sp>
        <p:nvSpPr>
          <p:cNvPr id="3" name="2 İçerik Yer Tutucusu"/>
          <p:cNvSpPr>
            <a:spLocks noGrp="1"/>
          </p:cNvSpPr>
          <p:nvPr>
            <p:ph idx="1"/>
          </p:nvPr>
        </p:nvSpPr>
        <p:spPr/>
        <p:txBody>
          <a:bodyPr/>
          <a:lstStyle/>
          <a:p>
            <a:r>
              <a:rPr lang="tr-TR" dirty="0"/>
              <a:t>Yatay geçiş, dikey geçiş, başka üniversiteden mezun olmak veya bir süre devam etmiş olmak</a:t>
            </a:r>
          </a:p>
          <a:p>
            <a:r>
              <a:rPr lang="tr-TR" dirty="0"/>
              <a:t>Eğitimin başlama tarihinden itibaren ilk on iş gününde başvuru</a:t>
            </a:r>
          </a:p>
          <a:p>
            <a:r>
              <a:rPr lang="tr-TR" dirty="0"/>
              <a:t>İlgili kurullar, ders içeriğine göre muafiyet kararı alırlar</a:t>
            </a:r>
          </a:p>
          <a:p>
            <a:endParaRPr lang="tr-TR" dirty="0"/>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Kredi Transfer İşlemleri</a:t>
            </a:r>
          </a:p>
        </p:txBody>
      </p:sp>
      <p:sp>
        <p:nvSpPr>
          <p:cNvPr id="3" name="2 İçerik Yer Tutucusu"/>
          <p:cNvSpPr>
            <a:spLocks noGrp="1"/>
          </p:cNvSpPr>
          <p:nvPr>
            <p:ph idx="1"/>
          </p:nvPr>
        </p:nvSpPr>
        <p:spPr/>
        <p:txBody>
          <a:bodyPr>
            <a:normAutofit lnSpcReduction="10000"/>
          </a:bodyPr>
          <a:lstStyle/>
          <a:p>
            <a:r>
              <a:rPr lang="tr-TR" dirty="0"/>
              <a:t>Değişim programları</a:t>
            </a:r>
          </a:p>
          <a:p>
            <a:pPr lvl="1"/>
            <a:r>
              <a:rPr lang="tr-TR" dirty="0" err="1"/>
              <a:t>Erasmus</a:t>
            </a:r>
            <a:endParaRPr lang="tr-TR" dirty="0"/>
          </a:p>
          <a:p>
            <a:pPr lvl="1"/>
            <a:r>
              <a:rPr lang="tr-TR" dirty="0" err="1"/>
              <a:t>Farabi</a:t>
            </a:r>
            <a:endParaRPr lang="tr-TR" dirty="0"/>
          </a:p>
          <a:p>
            <a:pPr lvl="1"/>
            <a:r>
              <a:rPr lang="tr-TR" dirty="0"/>
              <a:t>Mevlâna</a:t>
            </a:r>
          </a:p>
          <a:p>
            <a:r>
              <a:rPr lang="tr-TR" dirty="0"/>
              <a:t>Yaz okulu</a:t>
            </a:r>
          </a:p>
          <a:p>
            <a:pPr lvl="1"/>
            <a:r>
              <a:rPr lang="tr-TR" dirty="0"/>
              <a:t>Üniversitemiz Senatosunun belirlediği esaslar çerçevesinde.(Vakıf Üniversitelerinden alınan yaz okulu kabul edilmemektedir.)		</a:t>
            </a:r>
          </a:p>
          <a:p>
            <a:r>
              <a:rPr lang="tr-TR" dirty="0"/>
              <a:t>Özel öğrencilik</a:t>
            </a:r>
          </a:p>
          <a:p>
            <a:pPr lvl="1"/>
            <a:r>
              <a:rPr lang="tr-TR" dirty="0"/>
              <a:t>İlgili kurulun kabul edeceği bir mazeret.</a:t>
            </a:r>
          </a:p>
          <a:p>
            <a:endParaRPr lang="tr-TR" dirty="0"/>
          </a:p>
          <a:p>
            <a:endParaRPr lang="tr-TR" dirty="0"/>
          </a:p>
          <a:p>
            <a:pPr lvl="1">
              <a:buNone/>
            </a:pPr>
            <a:endParaRPr lang="tr-TR" dirty="0"/>
          </a:p>
          <a:p>
            <a:pPr lvl="1">
              <a:buNone/>
            </a:pPr>
            <a:endParaRPr lang="tr-TR" dirty="0"/>
          </a:p>
          <a:p>
            <a:pPr lvl="1">
              <a:buNone/>
            </a:pPr>
            <a:endParaRPr lang="tr-TR"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638"/>
            <a:ext cx="7498080" cy="922114"/>
          </a:xfrm>
        </p:spPr>
        <p:txBody>
          <a:bodyPr/>
          <a:lstStyle/>
          <a:p>
            <a:r>
              <a:rPr lang="tr-TR" dirty="0"/>
              <a:t>Çift Ana Dal</a:t>
            </a:r>
          </a:p>
        </p:txBody>
      </p:sp>
      <p:sp>
        <p:nvSpPr>
          <p:cNvPr id="3" name="2 İçerik Yer Tutucusu"/>
          <p:cNvSpPr>
            <a:spLocks noGrp="1"/>
          </p:cNvSpPr>
          <p:nvPr>
            <p:ph idx="1"/>
          </p:nvPr>
        </p:nvSpPr>
        <p:spPr>
          <a:xfrm>
            <a:off x="1435608" y="1340768"/>
            <a:ext cx="7498080" cy="4907632"/>
          </a:xfrm>
        </p:spPr>
        <p:txBody>
          <a:bodyPr>
            <a:normAutofit/>
          </a:bodyPr>
          <a:lstStyle/>
          <a:p>
            <a:r>
              <a:rPr lang="tr-TR" sz="2400" dirty="0"/>
              <a:t>Başarı şartını ve diğer koşulları sağlayan öğrencilerin aynı yükseköğretim kurumunun iki diploma programından eş zamanlı olarak ders alıp, iki ayrı diploma alabilmesini sağlayan programdır.</a:t>
            </a:r>
          </a:p>
          <a:p>
            <a:r>
              <a:rPr lang="tr-TR" sz="2400" dirty="0"/>
              <a:t>Çift Ana Dal açılacak programlar ve kontenjanları, başvuru koşulları, başvuru için gerekli belgeler ile başvuru değerlendirme takvimi her yıl eğitim ve öğretim başlamadan önce Senatonun onayından sonra ilgili fakülte/yüksekokul/meslek yüksekokulunun web sayfaları aracılığıyla öğrencilere duyurulur.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638"/>
            <a:ext cx="7498080" cy="706090"/>
          </a:xfrm>
        </p:spPr>
        <p:txBody>
          <a:bodyPr>
            <a:normAutofit fontScale="90000"/>
          </a:bodyPr>
          <a:lstStyle/>
          <a:p>
            <a:r>
              <a:rPr lang="tr-TR" dirty="0"/>
              <a:t>Yan Dal</a:t>
            </a:r>
          </a:p>
        </p:txBody>
      </p:sp>
      <p:sp>
        <p:nvSpPr>
          <p:cNvPr id="3" name="2 İçerik Yer Tutucusu"/>
          <p:cNvSpPr>
            <a:spLocks noGrp="1"/>
          </p:cNvSpPr>
          <p:nvPr>
            <p:ph idx="1"/>
          </p:nvPr>
        </p:nvSpPr>
        <p:spPr>
          <a:xfrm>
            <a:off x="1435608" y="1196752"/>
            <a:ext cx="7498080" cy="5051648"/>
          </a:xfrm>
        </p:spPr>
        <p:txBody>
          <a:bodyPr>
            <a:normAutofit/>
          </a:bodyPr>
          <a:lstStyle/>
          <a:p>
            <a:r>
              <a:rPr lang="tr-TR" sz="2400" dirty="0"/>
              <a:t>Bir diploma programına kayıtlı öğrencinin öngörülen şartları taşıması kaydıyla, aynı yükseköğretim kurumu içinde belirli bir konuya yönelik sınırlı sayıda dersi almak suretiyle, diploma yerine geçmeyen bir belge (</a:t>
            </a:r>
            <a:r>
              <a:rPr lang="tr-TR" sz="2400" dirty="0" err="1"/>
              <a:t>yandal</a:t>
            </a:r>
            <a:r>
              <a:rPr lang="tr-TR" sz="2400" dirty="0"/>
              <a:t> sertifikası) alabilmelerini sağlayan programdır.</a:t>
            </a:r>
          </a:p>
          <a:p>
            <a:r>
              <a:rPr lang="tr-TR" sz="2400" dirty="0"/>
              <a:t>Yan Dal açılacak programlar ve kontenjanları, başvuru koşulları, başvuru için gerekli belgeler ile başvuru değerlendirme takvimi her yıl eğitim ve öğretim başlamadan önce Senatonun onayından sonra ilgili fakülte/yüksekokul/meslek yüksekokulunun web sayfaları aracılığıyla öğrencilere duyurulur.</a:t>
            </a:r>
          </a:p>
          <a:p>
            <a:endParaRPr lang="tr-TR" sz="2400" dirty="0"/>
          </a:p>
          <a:p>
            <a:endParaRPr lang="tr-TR" sz="2400" dirty="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Askerlik Tecil</a:t>
            </a:r>
          </a:p>
        </p:txBody>
      </p:sp>
      <p:sp>
        <p:nvSpPr>
          <p:cNvPr id="3" name="2 İçerik Yer Tutucusu"/>
          <p:cNvSpPr>
            <a:spLocks noGrp="1"/>
          </p:cNvSpPr>
          <p:nvPr>
            <p:ph idx="1"/>
          </p:nvPr>
        </p:nvSpPr>
        <p:spPr/>
        <p:txBody>
          <a:bodyPr>
            <a:normAutofit fontScale="92500" lnSpcReduction="20000"/>
          </a:bodyPr>
          <a:lstStyle/>
          <a:p>
            <a:r>
              <a:rPr lang="tr-TR" dirty="0"/>
              <a:t>1111 Sayılı Askerlik Kanunu</a:t>
            </a:r>
          </a:p>
          <a:p>
            <a:r>
              <a:rPr lang="tr-TR" dirty="0"/>
              <a:t>19 yaşından gün almış olanların belgeleri otomatik olarak askerlik şubelerine gönderilir</a:t>
            </a:r>
          </a:p>
          <a:p>
            <a:r>
              <a:rPr lang="tr-TR" dirty="0"/>
              <a:t>Aktif öğrenciliği devam edenlerin askerliği 28 yaşına kadar ertelenir</a:t>
            </a:r>
          </a:p>
          <a:p>
            <a:r>
              <a:rPr lang="tr-TR" dirty="0"/>
              <a:t>29 ve üzeri yaştaki öğrencilerin tecili yapılmaz</a:t>
            </a:r>
          </a:p>
          <a:p>
            <a:r>
              <a:rPr lang="tr-TR" dirty="0"/>
              <a:t>İkinci üniversite okuyanlar için tecil yapılmaz(Eşdeğer program olursa ertelenmez)</a:t>
            </a:r>
          </a:p>
          <a:p>
            <a:pPr marL="82296" indent="0">
              <a:buNone/>
            </a:pPr>
            <a:endParaRPr lang="tr-TR"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Askerlik Tecil</a:t>
            </a:r>
          </a:p>
        </p:txBody>
      </p:sp>
      <p:sp>
        <p:nvSpPr>
          <p:cNvPr id="3" name="2 İçerik Yer Tutucusu"/>
          <p:cNvSpPr>
            <a:spLocks noGrp="1"/>
          </p:cNvSpPr>
          <p:nvPr>
            <p:ph idx="1"/>
          </p:nvPr>
        </p:nvSpPr>
        <p:spPr/>
        <p:txBody>
          <a:bodyPr/>
          <a:lstStyle/>
          <a:p>
            <a:r>
              <a:rPr lang="tr-TR" dirty="0"/>
              <a:t>Mezun olan, kaydı silinen öğrencilerin durumu 1 ay içinde askerlik şubesine bildirilir..</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AKTS ve Diploma Eki</a:t>
            </a:r>
          </a:p>
        </p:txBody>
      </p:sp>
      <p:sp>
        <p:nvSpPr>
          <p:cNvPr id="3" name="2 İçerik Yer Tutucusu"/>
          <p:cNvSpPr>
            <a:spLocks noGrp="1"/>
          </p:cNvSpPr>
          <p:nvPr>
            <p:ph idx="1"/>
          </p:nvPr>
        </p:nvSpPr>
        <p:spPr/>
        <p:txBody>
          <a:bodyPr/>
          <a:lstStyle/>
          <a:p>
            <a:r>
              <a:rPr lang="tr-TR" dirty="0" err="1"/>
              <a:t>AKTS:Avrupa</a:t>
            </a:r>
            <a:r>
              <a:rPr lang="tr-TR" dirty="0"/>
              <a:t> Kredi Transfer Sistemi</a:t>
            </a:r>
          </a:p>
          <a:p>
            <a:r>
              <a:rPr lang="tr-TR" dirty="0"/>
              <a:t>Diploma eki, diploma ile birlikte verilir</a:t>
            </a:r>
          </a:p>
          <a:p>
            <a:r>
              <a:rPr lang="tr-TR" dirty="0"/>
              <a:t>İngilizce olarak düzenlenir</a:t>
            </a:r>
          </a:p>
          <a:p>
            <a:pPr marL="82296" indent="0">
              <a:buNone/>
            </a:pPr>
            <a:endParaRPr lang="tr-TR" dirty="0"/>
          </a:p>
          <a:p>
            <a:pPr>
              <a:buNone/>
            </a:pPr>
            <a:endParaRPr lang="tr-TR"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Mezuniyet</a:t>
            </a:r>
          </a:p>
        </p:txBody>
      </p:sp>
      <p:sp>
        <p:nvSpPr>
          <p:cNvPr id="3" name="2 İçerik Yer Tutucusu"/>
          <p:cNvSpPr>
            <a:spLocks noGrp="1"/>
          </p:cNvSpPr>
          <p:nvPr>
            <p:ph idx="1"/>
          </p:nvPr>
        </p:nvSpPr>
        <p:spPr/>
        <p:txBody>
          <a:bodyPr>
            <a:normAutofit/>
          </a:bodyPr>
          <a:lstStyle/>
          <a:p>
            <a:endParaRPr lang="tr-TR" sz="2800" dirty="0"/>
          </a:p>
          <a:p>
            <a:pPr>
              <a:buNone/>
            </a:pPr>
            <a:endParaRPr lang="tr-TR" sz="2800" dirty="0"/>
          </a:p>
          <a:p>
            <a:r>
              <a:rPr lang="tr-TR" sz="2800" dirty="0" err="1"/>
              <a:t>Önlisans</a:t>
            </a:r>
            <a:r>
              <a:rPr lang="tr-TR" sz="2800" dirty="0"/>
              <a:t> için 120 AKTS</a:t>
            </a:r>
          </a:p>
          <a:p>
            <a:r>
              <a:rPr lang="tr-TR" sz="2800" dirty="0"/>
              <a:t>Lisans için 240 AKTS </a:t>
            </a:r>
          </a:p>
          <a:p>
            <a:r>
              <a:rPr lang="tr-TR" sz="2800" dirty="0"/>
              <a:t>(5 Yıllık Lisans 300-6 Yıllık Lisans 360 AKTS)</a:t>
            </a:r>
          </a:p>
          <a:p>
            <a:r>
              <a:rPr lang="tr-TR" sz="2800" dirty="0"/>
              <a:t>GANO 3.00-3.49 = Onur öğrencisi</a:t>
            </a:r>
          </a:p>
          <a:p>
            <a:r>
              <a:rPr lang="tr-TR" sz="2800" dirty="0"/>
              <a:t>GANO 3.50-4.00= Yüksek Onur öğrencisi</a:t>
            </a:r>
          </a:p>
          <a:p>
            <a:r>
              <a:rPr lang="tr-TR" sz="2800" dirty="0" err="1"/>
              <a:t>Transkript</a:t>
            </a:r>
            <a:r>
              <a:rPr lang="tr-TR" sz="2800" dirty="0"/>
              <a:t> ve diploma ekinde belirtilir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Çeşitli Belgeler</a:t>
            </a:r>
          </a:p>
        </p:txBody>
      </p:sp>
      <p:sp>
        <p:nvSpPr>
          <p:cNvPr id="3" name="2 İçerik Yer Tutucusu"/>
          <p:cNvSpPr>
            <a:spLocks noGrp="1"/>
          </p:cNvSpPr>
          <p:nvPr>
            <p:ph idx="1"/>
          </p:nvPr>
        </p:nvSpPr>
        <p:spPr/>
        <p:txBody>
          <a:bodyPr/>
          <a:lstStyle/>
          <a:p>
            <a:r>
              <a:rPr lang="tr-TR" dirty="0"/>
              <a:t>Öğrenci Kimlik Kartı </a:t>
            </a:r>
          </a:p>
          <a:p>
            <a:r>
              <a:rPr lang="tr-TR" dirty="0"/>
              <a:t>Öğrenci Belgesi (E-Devlet)</a:t>
            </a:r>
          </a:p>
          <a:p>
            <a:r>
              <a:rPr lang="tr-TR" dirty="0"/>
              <a:t>Transkript (E- Devlet)</a:t>
            </a:r>
          </a:p>
          <a:p>
            <a:r>
              <a:rPr lang="tr-TR" dirty="0"/>
              <a:t>Öğrenci Durum Belgesi (Askerlik)</a:t>
            </a:r>
          </a:p>
          <a:p>
            <a:r>
              <a:rPr lang="tr-TR" dirty="0"/>
              <a:t>Geçici Mezuniyet Belgesi (E-Devlet)</a:t>
            </a:r>
          </a:p>
          <a:p>
            <a:r>
              <a:rPr lang="tr-TR" dirty="0"/>
              <a:t>Diploma </a:t>
            </a:r>
          </a:p>
          <a:p>
            <a:r>
              <a:rPr lang="tr-TR" dirty="0"/>
              <a:t>Diploma Eki</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dirty="0"/>
              <a:t>Burs İmkanları</a:t>
            </a:r>
          </a:p>
        </p:txBody>
      </p:sp>
      <p:sp>
        <p:nvSpPr>
          <p:cNvPr id="3" name="2 İçerik Yer Tutucusu"/>
          <p:cNvSpPr>
            <a:spLocks noGrp="1"/>
          </p:cNvSpPr>
          <p:nvPr>
            <p:ph idx="1"/>
          </p:nvPr>
        </p:nvSpPr>
        <p:spPr/>
        <p:txBody>
          <a:bodyPr>
            <a:normAutofit fontScale="92500" lnSpcReduction="10000"/>
          </a:bodyPr>
          <a:lstStyle/>
          <a:p>
            <a:r>
              <a:rPr lang="tr-TR" dirty="0"/>
              <a:t>Kredi ve Yurtlar Kurumu </a:t>
            </a:r>
          </a:p>
          <a:p>
            <a:r>
              <a:rPr lang="tr-TR" dirty="0"/>
              <a:t>Çeşitli Kamu Kurum ve Kuruluşları</a:t>
            </a:r>
          </a:p>
          <a:p>
            <a:r>
              <a:rPr lang="tr-TR" dirty="0"/>
              <a:t>Vakıflar, Dernekler</a:t>
            </a:r>
          </a:p>
          <a:p>
            <a:r>
              <a:rPr lang="tr-TR" dirty="0"/>
              <a:t>KYK her öğretim yılı sonunda ortalaması 2’nin altında olanların bilgilerini YÖKSİS üzerinden alarak bu öğrencileri </a:t>
            </a:r>
            <a:r>
              <a:rPr lang="tr-TR" dirty="0">
                <a:solidFill>
                  <a:srgbClr val="FF0000"/>
                </a:solidFill>
              </a:rPr>
              <a:t>“Başarısız” </a:t>
            </a:r>
            <a:r>
              <a:rPr lang="tr-TR" dirty="0"/>
              <a:t>olarak kabul eder. Bu durumda olan öğrencilerin KYK bursu, krediye çevrilir.</a:t>
            </a:r>
          </a:p>
          <a:p>
            <a:r>
              <a:rPr lang="tr-TR" dirty="0"/>
              <a:t>Diğer kurumların bursları, kendi mevzuatları çerçevesinde yürütülür.</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fontScale="92500" lnSpcReduction="10000"/>
          </a:bodyPr>
          <a:lstStyle/>
          <a:p>
            <a:r>
              <a:rPr lang="tr-TR" dirty="0"/>
              <a:t>2547 Sayılı Kanunun 54. maddesinde Disiplin Cezaları şu şekilde düzenlenmiştir:</a:t>
            </a:r>
          </a:p>
          <a:p>
            <a:r>
              <a:rPr lang="tr-TR" dirty="0"/>
              <a:t>Kınama </a:t>
            </a:r>
          </a:p>
          <a:p>
            <a:pPr algn="just"/>
            <a:r>
              <a:rPr lang="tr-TR" dirty="0"/>
              <a:t>Yükseköğretim kurumundan bir haftadan bir aya kadar uzaklaştırma</a:t>
            </a:r>
          </a:p>
          <a:p>
            <a:r>
              <a:rPr lang="tr-TR" dirty="0"/>
              <a:t>Yükseköğretim kurumundan bir yarıyıl için uzaklaştırma </a:t>
            </a:r>
          </a:p>
          <a:p>
            <a:r>
              <a:rPr lang="tr-TR" dirty="0"/>
              <a:t>Yükseköğretim kurumundan iki yarıyıl için uzaklaştırma</a:t>
            </a:r>
          </a:p>
          <a:p>
            <a:r>
              <a:rPr lang="tr-TR" dirty="0"/>
              <a:t>Yükseköğretim kurumundan çıkarma </a:t>
            </a:r>
          </a:p>
        </p:txBody>
      </p:sp>
      <p:sp>
        <p:nvSpPr>
          <p:cNvPr id="2" name="1 Başlık"/>
          <p:cNvSpPr>
            <a:spLocks noGrp="1"/>
          </p:cNvSpPr>
          <p:nvPr>
            <p:ph type="title"/>
          </p:nvPr>
        </p:nvSpPr>
        <p:spPr/>
        <p:txBody>
          <a:bodyPr>
            <a:normAutofit fontScale="90000"/>
          </a:bodyPr>
          <a:lstStyle/>
          <a:p>
            <a:pPr algn="ctr"/>
            <a:r>
              <a:rPr lang="tr-TR" sz="3600" dirty="0">
                <a:solidFill>
                  <a:schemeClr val="tx1"/>
                </a:solidFill>
              </a:rPr>
              <a:t>DİSİPLİN</a:t>
            </a:r>
            <a:r>
              <a:rPr lang="tr-TR" sz="3600" b="1" dirty="0">
                <a:solidFill>
                  <a:schemeClr val="tx1"/>
                </a:solidFill>
              </a:rPr>
              <a:t> </a:t>
            </a:r>
            <a:r>
              <a:rPr lang="tr-TR" sz="3600" dirty="0">
                <a:solidFill>
                  <a:schemeClr val="tx1"/>
                </a:solidFill>
              </a:rPr>
              <a:t>CEZALARI</a:t>
            </a:r>
            <a:br>
              <a:rPr lang="tr-TR" sz="3600" dirty="0">
                <a:solidFill>
                  <a:schemeClr val="tx1"/>
                </a:solidFill>
              </a:rPr>
            </a:br>
            <a:endParaRPr lang="tr-TR" sz="3600" dirty="0">
              <a:solidFill>
                <a:schemeClr val="tx1"/>
              </a:solidFill>
            </a:endParaRPr>
          </a:p>
        </p:txBody>
      </p:sp>
    </p:spTree>
  </p:cSld>
  <p:clrMapOvr>
    <a:masterClrMapping/>
  </p:clrMapOvr>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ctrTitle"/>
          </p:nvPr>
        </p:nvSpPr>
        <p:spPr>
          <a:xfrm>
            <a:off x="1187624" y="1628800"/>
            <a:ext cx="7776864" cy="3168352"/>
          </a:xfrm>
        </p:spPr>
        <p:txBody>
          <a:bodyPr>
            <a:normAutofit/>
          </a:bodyPr>
          <a:lstStyle/>
          <a:p>
            <a:pPr algn="ctr"/>
            <a:r>
              <a:rPr lang="tr-TR" sz="9600" dirty="0"/>
              <a:t>YATAY GEÇİŞ YÖNTEMLERİ</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971600" y="274638"/>
            <a:ext cx="8172400" cy="5940444"/>
          </a:xfrm>
        </p:spPr>
        <p:txBody>
          <a:bodyPr/>
          <a:lstStyle/>
          <a:p>
            <a:r>
              <a:rPr lang="tr-TR" dirty="0">
                <a:solidFill>
                  <a:schemeClr val="tx1"/>
                </a:solidFill>
              </a:rPr>
              <a:t>1- Kurum İçi Programlar Arası</a:t>
            </a:r>
            <a:br>
              <a:rPr lang="tr-TR" dirty="0">
                <a:solidFill>
                  <a:schemeClr val="tx1"/>
                </a:solidFill>
              </a:rPr>
            </a:br>
            <a:r>
              <a:rPr lang="tr-TR" dirty="0">
                <a:solidFill>
                  <a:schemeClr val="tx1"/>
                </a:solidFill>
              </a:rPr>
              <a:t>2- Kurumlar Arası</a:t>
            </a:r>
            <a:br>
              <a:rPr lang="tr-TR" dirty="0">
                <a:solidFill>
                  <a:schemeClr val="tx1"/>
                </a:solidFill>
              </a:rPr>
            </a:br>
            <a:r>
              <a:rPr lang="tr-TR" dirty="0">
                <a:solidFill>
                  <a:schemeClr val="tx1"/>
                </a:solidFill>
              </a:rPr>
              <a:t>3- Merkezi Yerleştirme Puanı İle</a:t>
            </a:r>
            <a:br>
              <a:rPr lang="tr-TR" dirty="0">
                <a:solidFill>
                  <a:schemeClr val="tx1"/>
                </a:solidFill>
              </a:rPr>
            </a:br>
            <a:endParaRPr lang="tr-TR" dirty="0">
              <a:solidFill>
                <a:schemeClr val="tx1"/>
              </a:solidFill>
            </a:endParaRPr>
          </a:p>
        </p:txBody>
      </p:sp>
      <p:sp>
        <p:nvSpPr>
          <p:cNvPr id="3" name="2 İçerik Yer Tutucusu"/>
          <p:cNvSpPr>
            <a:spLocks noGrp="1"/>
          </p:cNvSpPr>
          <p:nvPr>
            <p:ph idx="1"/>
          </p:nvPr>
        </p:nvSpPr>
        <p:spPr/>
        <p:txBody>
          <a:bodyPr/>
          <a:lstStyle/>
          <a:p>
            <a:pPr algn="just"/>
            <a:endParaRPr lang="tr-TR" dirty="0"/>
          </a:p>
          <a:p>
            <a:pPr algn="just">
              <a:buNone/>
            </a:pPr>
            <a:endParaRPr lang="tr-TR" dirty="0"/>
          </a:p>
          <a:p>
            <a:pPr lvl="3" algn="just"/>
            <a:endParaRPr lang="tr-TR" dirty="0">
              <a:solidFill>
                <a:srgbClr val="FF0000"/>
              </a:solidFill>
            </a:endParaRPr>
          </a:p>
          <a:p>
            <a:pPr algn="just"/>
            <a:endParaRPr lang="tr-TR" dirty="0"/>
          </a:p>
          <a:p>
            <a:pPr algn="just"/>
            <a:endParaRPr lang="tr-TR" dirty="0"/>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p:txBody>
          <a:bodyPr>
            <a:normAutofit fontScale="90000"/>
          </a:bodyPr>
          <a:lstStyle/>
          <a:p>
            <a:r>
              <a:rPr lang="tr-TR" dirty="0">
                <a:solidFill>
                  <a:srgbClr val="FF0000"/>
                </a:solidFill>
              </a:rPr>
              <a:t>1- Kurum İçi Programlar Arası Yatay Geçiş</a:t>
            </a:r>
          </a:p>
        </p:txBody>
      </p:sp>
      <p:sp>
        <p:nvSpPr>
          <p:cNvPr id="3" name="2 İçerik Yer Tutucusu"/>
          <p:cNvSpPr>
            <a:spLocks noGrp="1"/>
          </p:cNvSpPr>
          <p:nvPr>
            <p:ph idx="1"/>
          </p:nvPr>
        </p:nvSpPr>
        <p:spPr/>
        <p:txBody>
          <a:bodyPr/>
          <a:lstStyle/>
          <a:p>
            <a:pPr>
              <a:buNone/>
            </a:pPr>
            <a:r>
              <a:rPr lang="tr-TR" dirty="0">
                <a:solidFill>
                  <a:schemeClr val="tx1"/>
                </a:solidFill>
              </a:rPr>
              <a:t>a) </a:t>
            </a:r>
            <a:r>
              <a:rPr lang="tr-TR" baseline="0" dirty="0">
                <a:solidFill>
                  <a:schemeClr val="tx1"/>
                </a:solidFill>
              </a:rPr>
              <a:t>Üniversitemiz bünyesinde mevcut birimlerin (fakülte,</a:t>
            </a:r>
            <a:r>
              <a:rPr lang="tr-TR" dirty="0">
                <a:solidFill>
                  <a:schemeClr val="tx1"/>
                </a:solidFill>
              </a:rPr>
              <a:t> yüksekokul, </a:t>
            </a:r>
            <a:r>
              <a:rPr lang="tr-TR" dirty="0" err="1">
                <a:solidFill>
                  <a:schemeClr val="tx1"/>
                </a:solidFill>
              </a:rPr>
              <a:t>konservatuvar</a:t>
            </a:r>
            <a:r>
              <a:rPr lang="tr-TR" dirty="0">
                <a:solidFill>
                  <a:schemeClr val="tx1"/>
                </a:solidFill>
              </a:rPr>
              <a:t> veya meslek yüksekokulu) </a:t>
            </a:r>
            <a:r>
              <a:rPr lang="tr-TR" baseline="0" dirty="0">
                <a:solidFill>
                  <a:schemeClr val="tx1"/>
                </a:solidFill>
              </a:rPr>
              <a:t>eşdeğer düzeydeki diploma programlarına ilgili yönetim kurulu tarafından belirlenen kontenjanlar dahilinde yatay geçiş yapılabilir.</a:t>
            </a:r>
          </a:p>
          <a:p>
            <a:pPr>
              <a:buFont typeface="Arial" charset="0"/>
              <a:buChar char="•"/>
            </a:pPr>
            <a:endParaRPr lang="tr-TR" dirty="0">
              <a:solidFill>
                <a:srgbClr val="FF0000"/>
              </a:solidFill>
            </a:endParaRPr>
          </a:p>
          <a:p>
            <a:pPr>
              <a:buFont typeface="Arial" charset="0"/>
              <a:buChar char="•"/>
            </a:pPr>
            <a:endParaRPr lang="tr-TR" dirty="0">
              <a:solidFill>
                <a:srgbClr val="FF0000"/>
              </a:solidFill>
            </a:endParaRPr>
          </a:p>
          <a:p>
            <a:pPr>
              <a:buFont typeface="Arial" charset="0"/>
              <a:buChar char="•"/>
            </a:pPr>
            <a:endParaRPr lang="tr-TR" dirty="0">
              <a:solidFill>
                <a:srgbClr val="FF0000"/>
              </a:solidFill>
            </a:endParaRPr>
          </a:p>
          <a:p>
            <a:pPr>
              <a:buFont typeface="Arial" charset="0"/>
              <a:buChar char="•"/>
            </a:pPr>
            <a:endParaRPr lang="tr-TR" dirty="0">
              <a:solidFill>
                <a:srgbClr val="FF0000"/>
              </a:solidFill>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lnSpcReduction="10000"/>
          </a:bodyPr>
          <a:lstStyle/>
          <a:p>
            <a:pPr algn="just">
              <a:buNone/>
            </a:pPr>
            <a:r>
              <a:rPr lang="tr-TR" dirty="0">
                <a:solidFill>
                  <a:schemeClr val="tx1"/>
                </a:solidFill>
              </a:rPr>
              <a:t>b) Öğrencinin not ortalamasının en az 4.00 üzerinde 2.00 olması ve </a:t>
            </a:r>
            <a:r>
              <a:rPr lang="tr-TR" dirty="0"/>
              <a:t>kınama</a:t>
            </a:r>
            <a:r>
              <a:rPr lang="tr-TR" dirty="0">
                <a:solidFill>
                  <a:schemeClr val="tx1"/>
                </a:solidFill>
              </a:rPr>
              <a:t> cezasından daha ağır bir ceza almaması gerekir.</a:t>
            </a:r>
          </a:p>
          <a:p>
            <a:pPr algn="just">
              <a:buNone/>
            </a:pPr>
            <a:r>
              <a:rPr lang="tr-TR" dirty="0">
                <a:solidFill>
                  <a:schemeClr val="tx1"/>
                </a:solidFill>
              </a:rPr>
              <a:t>  Kontenjanlar, Senatonun belirlediği şartlar ve taban puanlar Yükseköğretim Kurulu’nun sayfasında ilan edilen takvimde yer alan son başvuru tarihinden 15 gün önce Üniversitemiz web sayfasında ilan edilir.</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normAutofit/>
          </a:bodyPr>
          <a:lstStyle/>
          <a:p>
            <a:pPr>
              <a:buNone/>
            </a:pPr>
            <a:r>
              <a:rPr lang="tr-TR" dirty="0"/>
              <a:t>c</a:t>
            </a:r>
            <a:r>
              <a:rPr lang="tr-TR" dirty="0">
                <a:solidFill>
                  <a:schemeClr val="tx1"/>
                </a:solidFill>
              </a:rPr>
              <a:t>) Yatay geçiş için öğrencinin merkezi sınava girdiği yıl itibariyle geçmek istediği diploma programı için geçerli olan puan türünde aldığı merkezi yerleştirme puanının geçmek istediği diploma programına eşdeğer yurt içindeki diğer üniversitelerin diploma programlarının en düşük taban puanından az olmaması şartı aranır.</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p:txBody>
          <a:bodyPr/>
          <a:lstStyle/>
          <a:p>
            <a:pPr>
              <a:buNone/>
            </a:pPr>
            <a:r>
              <a:rPr lang="tr-TR" dirty="0"/>
              <a:t>d</a:t>
            </a:r>
            <a:r>
              <a:rPr lang="tr-TR" dirty="0">
                <a:solidFill>
                  <a:schemeClr val="tx1"/>
                </a:solidFill>
              </a:rPr>
              <a:t>) Özel yetenek sınavı ile öğrenci alan diploma programlarına kurum içi yatay geçişlerde diğer şartların yanı sıra yetenek sınavında da başarılı olma şartı aranır. </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043608" y="274638"/>
            <a:ext cx="7890080" cy="1143000"/>
          </a:xfrm>
        </p:spPr>
        <p:txBody>
          <a:bodyPr>
            <a:normAutofit/>
          </a:bodyPr>
          <a:lstStyle/>
          <a:p>
            <a:r>
              <a:rPr lang="tr-TR" dirty="0">
                <a:solidFill>
                  <a:srgbClr val="FF0000"/>
                </a:solidFill>
              </a:rPr>
              <a:t>2- Kurumlar Arası Yatay Geçiş</a:t>
            </a:r>
          </a:p>
        </p:txBody>
      </p:sp>
      <p:sp>
        <p:nvSpPr>
          <p:cNvPr id="3" name="2 İçerik Yer Tutucusu"/>
          <p:cNvSpPr>
            <a:spLocks noGrp="1"/>
          </p:cNvSpPr>
          <p:nvPr>
            <p:ph idx="1"/>
          </p:nvPr>
        </p:nvSpPr>
        <p:spPr/>
        <p:txBody>
          <a:bodyPr>
            <a:normAutofit/>
          </a:bodyPr>
          <a:lstStyle/>
          <a:p>
            <a:pPr>
              <a:buNone/>
            </a:pPr>
            <a:r>
              <a:rPr lang="tr-TR" dirty="0">
                <a:solidFill>
                  <a:schemeClr val="tx1"/>
                </a:solidFill>
              </a:rPr>
              <a:t>a) Yükseköğretim kurumlarının aynı düzeydeki eşdeğer diploma programları arasında ve Yükseköğretim Kurulu tarafından yayınlanan kontenjanlar çerçevesinde yapılır. </a:t>
            </a:r>
            <a:r>
              <a:rPr lang="tr-TR" dirty="0">
                <a:solidFill>
                  <a:srgbClr val="FF0000"/>
                </a:solidFill>
              </a:rPr>
              <a:t>(Bahar dönemi sadece MYO için Ocak ayı başında, Güz dönemi lisans ve ön lisans programlar için Temmuz ayı başında yayınlanır)</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435608" y="692696"/>
            <a:ext cx="7498080" cy="5555704"/>
          </a:xfrm>
        </p:spPr>
        <p:txBody>
          <a:bodyPr/>
          <a:lstStyle/>
          <a:p>
            <a:pPr algn="just">
              <a:buNone/>
            </a:pPr>
            <a:r>
              <a:rPr lang="tr-TR" dirty="0">
                <a:solidFill>
                  <a:schemeClr val="tx1"/>
                </a:solidFill>
              </a:rPr>
              <a:t>b) Öğrencinin kayıtlı olduğu dönemlere ait genel not ortalamasının </a:t>
            </a:r>
            <a:r>
              <a:rPr lang="tr-TR" dirty="0"/>
              <a:t>4.00</a:t>
            </a:r>
            <a:r>
              <a:rPr lang="tr-TR" dirty="0">
                <a:solidFill>
                  <a:schemeClr val="tx1"/>
                </a:solidFill>
              </a:rPr>
              <a:t> üzerinden </a:t>
            </a:r>
            <a:r>
              <a:rPr lang="tr-TR" dirty="0"/>
              <a:t>2.50</a:t>
            </a:r>
            <a:r>
              <a:rPr lang="tr-TR" dirty="0">
                <a:solidFill>
                  <a:schemeClr val="tx1"/>
                </a:solidFill>
              </a:rPr>
              <a:t> olması şarttır.</a:t>
            </a:r>
          </a:p>
          <a:p>
            <a:pPr algn="just">
              <a:buNone/>
            </a:pPr>
            <a:r>
              <a:rPr lang="tr-TR" dirty="0"/>
              <a:t>c) Ön lisans derecesinde , hazırlık, birinci ve son yarıyıllara yatay geçiş yapılamaz</a:t>
            </a:r>
          </a:p>
          <a:p>
            <a:pPr algn="just">
              <a:buNone/>
            </a:pPr>
            <a:r>
              <a:rPr lang="tr-TR" dirty="0"/>
              <a:t>d) Lisans derecesinde hazırlık, birinci ve son sınıfta yatay geçiş yapılamaz</a:t>
            </a:r>
          </a:p>
          <a:p>
            <a:pPr>
              <a:buNone/>
            </a:pPr>
            <a:endParaRPr lang="tr-TR" dirty="0"/>
          </a:p>
          <a:p>
            <a:pPr>
              <a:buNone/>
            </a:pPr>
            <a:endParaRPr lang="tr-TR" dirty="0">
              <a:solidFill>
                <a:schemeClr val="tx1"/>
              </a:solidFill>
            </a:endParaRPr>
          </a:p>
          <a:p>
            <a:endParaRPr lang="tr-TR" dirty="0">
              <a:solidFill>
                <a:srgbClr val="FF0000"/>
              </a:solidFill>
            </a:endParaRP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1043608" y="404664"/>
            <a:ext cx="8100392" cy="6192688"/>
          </a:xfrm>
        </p:spPr>
        <p:txBody>
          <a:bodyPr/>
          <a:lstStyle/>
          <a:p>
            <a:pPr>
              <a:buNone/>
            </a:pPr>
            <a:r>
              <a:rPr lang="tr-TR" dirty="0"/>
              <a:t>e) Başvuruda bulunacak öğrencinin yatay geçiş yapabilmesi için hiçbir disiplin cezası almamış olması şarttır.</a:t>
            </a:r>
          </a:p>
          <a:p>
            <a:pPr>
              <a:buNone/>
            </a:pPr>
            <a:r>
              <a:rPr lang="tr-TR" dirty="0"/>
              <a:t>f) Yatay geçiş başvuruları sadece ilan edilen süre içerisinde yapılabilir.</a:t>
            </a:r>
          </a:p>
          <a:p>
            <a:pPr>
              <a:buNone/>
            </a:pPr>
            <a:endParaRPr lang="tr-TR" dirty="0"/>
          </a:p>
          <a:p>
            <a:pPr>
              <a:buNone/>
            </a:pPr>
            <a:endParaRPr lang="tr-TR" dirty="0">
              <a:solidFill>
                <a:schemeClr val="tx1"/>
              </a:solidFill>
            </a:endParaRP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Başlık"/>
          <p:cNvSpPr>
            <a:spLocks noGrp="1"/>
          </p:cNvSpPr>
          <p:nvPr>
            <p:ph type="title"/>
          </p:nvPr>
        </p:nvSpPr>
        <p:spPr>
          <a:xfrm>
            <a:off x="1435608" y="274638"/>
            <a:ext cx="7498080" cy="1066130"/>
          </a:xfrm>
        </p:spPr>
        <p:txBody>
          <a:bodyPr>
            <a:normAutofit fontScale="90000"/>
          </a:bodyPr>
          <a:lstStyle/>
          <a:p>
            <a:pPr algn="ctr"/>
            <a:r>
              <a:rPr lang="tr-TR" dirty="0">
                <a:solidFill>
                  <a:srgbClr val="FF0000"/>
                </a:solidFill>
              </a:rPr>
              <a:t>3- Merkezi Yerleştirme Puanı (Ek-1) ile Yatay Geçiş</a:t>
            </a:r>
          </a:p>
        </p:txBody>
      </p:sp>
      <p:sp>
        <p:nvSpPr>
          <p:cNvPr id="3" name="2 İçerik Yer Tutucusu"/>
          <p:cNvSpPr>
            <a:spLocks noGrp="1"/>
          </p:cNvSpPr>
          <p:nvPr>
            <p:ph idx="1"/>
          </p:nvPr>
        </p:nvSpPr>
        <p:spPr>
          <a:xfrm>
            <a:off x="1435608" y="1447800"/>
            <a:ext cx="7498080" cy="5077544"/>
          </a:xfrm>
        </p:spPr>
        <p:txBody>
          <a:bodyPr>
            <a:normAutofit fontScale="92500" lnSpcReduction="10000"/>
          </a:bodyPr>
          <a:lstStyle/>
          <a:p>
            <a:pPr>
              <a:buNone/>
            </a:pPr>
            <a:r>
              <a:rPr lang="tr-TR" dirty="0">
                <a:solidFill>
                  <a:schemeClr val="tx1"/>
                </a:solidFill>
              </a:rPr>
              <a:t>a) Öğrencinin kayıt olduğu yıldaki merkezi yerleştirme puanı, geçmek istediği programın girdiği yıldaki taban puanına eşit veya yüksek olması durumunda başvuru yapılabilir</a:t>
            </a:r>
            <a:r>
              <a:rPr lang="tr-TR" dirty="0">
                <a:solidFill>
                  <a:srgbClr val="FF0000"/>
                </a:solidFill>
              </a:rPr>
              <a:t>.(Örneğin İşletme –puan türü EA- programında kayıtlı bir öğrencinin YKS sonuç belgesinde SAY puanı varsa ve bu öğrenci SAY puanı ile öğrenci alan programlara geçmek istiyor ise puanı geçmek istediği programın puanına eşit veya yüksek ise geçiş başvurusunda bulunabilir.)</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404664"/>
            <a:ext cx="8172400" cy="5843736"/>
          </a:xfrm>
        </p:spPr>
        <p:txBody>
          <a:bodyPr/>
          <a:lstStyle/>
          <a:p>
            <a:pPr>
              <a:buNone/>
            </a:pPr>
            <a:r>
              <a:rPr lang="tr-TR" dirty="0"/>
              <a:t>b</a:t>
            </a:r>
            <a:r>
              <a:rPr lang="tr-TR" dirty="0">
                <a:solidFill>
                  <a:schemeClr val="tx1"/>
                </a:solidFill>
              </a:rPr>
              <a:t>) Hazırlık sınıfı ve son sınıf da dahil olmak üzere yatay geçiş için Yükseköğretim Yürütme Kurulu’nun belirleyeceği takvim dahilinde başvuru yapılabilir.</a:t>
            </a:r>
          </a:p>
          <a:p>
            <a:pPr>
              <a:buNone/>
            </a:pPr>
            <a:endParaRPr lang="tr-TR" dirty="0">
              <a:solidFill>
                <a:schemeClr val="tx1"/>
              </a:solidFill>
            </a:endParaRP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620688"/>
            <a:ext cx="7962088" cy="5688632"/>
          </a:xfrm>
        </p:spPr>
        <p:txBody>
          <a:bodyPr/>
          <a:lstStyle/>
          <a:p>
            <a:pPr>
              <a:buNone/>
            </a:pPr>
            <a:r>
              <a:rPr lang="tr-TR" dirty="0"/>
              <a:t>c</a:t>
            </a:r>
            <a:r>
              <a:rPr lang="tr-TR" dirty="0">
                <a:solidFill>
                  <a:schemeClr val="tx1"/>
                </a:solidFill>
              </a:rPr>
              <a:t>) Başvuruların kontenjandan fazla olması durumunda </a:t>
            </a:r>
            <a:r>
              <a:rPr lang="tr-TR" dirty="0"/>
              <a:t>YKS</a:t>
            </a:r>
            <a:r>
              <a:rPr lang="tr-TR" dirty="0">
                <a:solidFill>
                  <a:schemeClr val="tx1"/>
                </a:solidFill>
              </a:rPr>
              <a:t> puanı en yüksek adaydan başlayarak yapılacak sıralama sonucunda kontenjan kadar adayın yatay geçiş başvurusu kabul edilir. </a:t>
            </a:r>
          </a:p>
          <a:p>
            <a:pPr>
              <a:buNone/>
            </a:pPr>
            <a:r>
              <a:rPr lang="tr-TR" dirty="0"/>
              <a:t>d) Özel yetenek sınavı ile kayıt olan öğrencilerde merkezi yerleştirme puanı ile yatay geçiş başvurusu yapabilir. Özel yetenek sınavı ile öğrenci alan programlara yatay geçiş yapılamaz. </a:t>
            </a:r>
          </a:p>
          <a:p>
            <a:pPr>
              <a:buNone/>
            </a:pPr>
            <a:endParaRPr lang="tr-TR" dirty="0">
              <a:solidFill>
                <a:schemeClr val="tx1"/>
              </a:solidFill>
            </a:endParaRP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971600" y="0"/>
            <a:ext cx="8172400" cy="6858000"/>
          </a:xfrm>
        </p:spPr>
        <p:txBody>
          <a:bodyPr/>
          <a:lstStyle/>
          <a:p>
            <a:pPr>
              <a:buNone/>
            </a:pPr>
            <a:r>
              <a:rPr lang="tr-TR" dirty="0"/>
              <a:t>e) Öğrencilerin kayıt oldukları yıldaki merkezi yerleştirme puanları ile geçmek istedikleri yükseköğretim programlarının merkezi yerleştirme puanlarını sağlamaları şartıyla </a:t>
            </a:r>
            <a:r>
              <a:rPr lang="tr-TR" dirty="0" err="1"/>
              <a:t>önlisans</a:t>
            </a:r>
            <a:r>
              <a:rPr lang="tr-TR" dirty="0"/>
              <a:t> veya lisans programlarına geçiş yapılabilir. </a:t>
            </a:r>
            <a:r>
              <a:rPr lang="tr-TR" dirty="0">
                <a:solidFill>
                  <a:srgbClr val="FF0000"/>
                </a:solidFill>
              </a:rPr>
              <a:t>(ön lisanstan lisansa, lisanstan ön lisansa) </a:t>
            </a:r>
          </a:p>
          <a:p>
            <a:pPr>
              <a:buNone/>
            </a:pPr>
            <a:endParaRPr lang="tr-TR" dirty="0">
              <a:solidFill>
                <a:schemeClr val="tx1"/>
              </a:solidFill>
            </a:endParaRPr>
          </a:p>
          <a:p>
            <a:pPr>
              <a:buNone/>
            </a:pPr>
            <a:endParaRPr lang="tr-TR" dirty="0">
              <a:solidFill>
                <a:schemeClr val="tx1"/>
              </a:solidFill>
            </a:endParaRP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İçerik Yer Tutucusu"/>
          <p:cNvSpPr>
            <a:spLocks noGrp="1"/>
          </p:cNvSpPr>
          <p:nvPr>
            <p:ph idx="1"/>
          </p:nvPr>
        </p:nvSpPr>
        <p:spPr>
          <a:xfrm>
            <a:off x="899592" y="476672"/>
            <a:ext cx="8244408" cy="5688632"/>
          </a:xfrm>
        </p:spPr>
        <p:txBody>
          <a:bodyPr/>
          <a:lstStyle/>
          <a:p>
            <a:pPr>
              <a:buNone/>
            </a:pPr>
            <a:r>
              <a:rPr lang="tr-TR" dirty="0"/>
              <a:t>)Öğrenciler Ek Madde-1 uyarınca sadece 1 kez yatay geçiş yapabilirler. Ancak söz konusu madde uyarınca yatay geçiş yapan öğrenciler YKS merkezi yerleştirme sonucu kayıt hakkı kazandıkları yükseköğretim kurumuna daha sonraki başvuru tarihlerinde geri dönebilirler.</a:t>
            </a:r>
          </a:p>
          <a:p>
            <a:pPr marL="653796" indent="-571500">
              <a:buAutoNum type="romanLcParenR"/>
            </a:pPr>
            <a:endParaRPr lang="tr-TR" dirty="0"/>
          </a:p>
          <a:p>
            <a:pPr>
              <a:buNone/>
            </a:pPr>
            <a:endParaRPr lang="tr-TR" dirty="0">
              <a:solidFill>
                <a:schemeClr val="tx1"/>
              </a:solidFill>
            </a:endParaRPr>
          </a:p>
        </p:txBody>
      </p:sp>
      <p:sp>
        <p:nvSpPr>
          <p:cNvPr id="4" name="Metin kutusu 3">
            <a:extLst>
              <a:ext uri="{FF2B5EF4-FFF2-40B4-BE49-F238E27FC236}">
                <a16:creationId xmlns:a16="http://schemas.microsoft.com/office/drawing/2014/main" id="{5412604C-F14C-551F-B5F3-A825E2CAAC01}"/>
              </a:ext>
            </a:extLst>
          </p:cNvPr>
          <p:cNvSpPr txBox="1"/>
          <p:nvPr/>
        </p:nvSpPr>
        <p:spPr>
          <a:xfrm>
            <a:off x="2336800" y="3247156"/>
            <a:ext cx="4673600" cy="369332"/>
          </a:xfrm>
          <a:prstGeom prst="rect">
            <a:avLst/>
          </a:prstGeom>
          <a:noFill/>
        </p:spPr>
        <p:txBody>
          <a:bodyPr wrap="square">
            <a:spAutoFit/>
          </a:bodyPr>
          <a:lstStyle/>
          <a:p>
            <a:r>
              <a:rPr lang="tr-TR" sz="1100" b="0" i="0" u="none" strike="noStrike" dirty="0">
                <a:effectLst/>
                <a:latin typeface="Calibri" panose="020F0502020204030204" pitchFamily="34" charset="0"/>
              </a:rPr>
              <a:t>210804056</a:t>
            </a:r>
            <a:r>
              <a:rPr lang="tr-TR" dirty="0"/>
              <a:t> </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a:extLst>
              <a:ext uri="{FF2B5EF4-FFF2-40B4-BE49-F238E27FC236}">
                <a16:creationId xmlns:a16="http://schemas.microsoft.com/office/drawing/2014/main" id="{F7453C9C-5DD1-E541-7DB2-F9B42E396A57}"/>
              </a:ext>
            </a:extLst>
          </p:cNvPr>
          <p:cNvSpPr>
            <a:spLocks noGrp="1"/>
          </p:cNvSpPr>
          <p:nvPr>
            <p:ph type="title"/>
          </p:nvPr>
        </p:nvSpPr>
        <p:spPr/>
        <p:txBody>
          <a:bodyPr>
            <a:normAutofit/>
          </a:bodyPr>
          <a:lstStyle/>
          <a:p>
            <a:endParaRPr lang="tr-TR" dirty="0"/>
          </a:p>
        </p:txBody>
      </p:sp>
      <p:sp>
        <p:nvSpPr>
          <p:cNvPr id="3" name="İçerik Yer Tutucusu 2">
            <a:extLst>
              <a:ext uri="{FF2B5EF4-FFF2-40B4-BE49-F238E27FC236}">
                <a16:creationId xmlns:a16="http://schemas.microsoft.com/office/drawing/2014/main" id="{095577CB-0292-9955-579A-AEDD727302B6}"/>
              </a:ext>
            </a:extLst>
          </p:cNvPr>
          <p:cNvSpPr>
            <a:spLocks noGrp="1"/>
          </p:cNvSpPr>
          <p:nvPr>
            <p:ph idx="1"/>
          </p:nvPr>
        </p:nvSpPr>
        <p:spPr/>
        <p:txBody>
          <a:bodyPr/>
          <a:lstStyle/>
          <a:p>
            <a:r>
              <a:rPr lang="tr-TR" dirty="0"/>
              <a:t>Bizi Dinlediğiniz İçin Teşekkür ederiz</a:t>
            </a:r>
          </a:p>
        </p:txBody>
      </p:sp>
    </p:spTree>
    <p:extLst>
      <p:ext uri="{BB962C8B-B14F-4D97-AF65-F5344CB8AC3E}">
        <p14:creationId xmlns:p14="http://schemas.microsoft.com/office/powerpoint/2010/main" val="33120459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ircle(in)">
                                      <p:cBhvr>
                                        <p:cTn id="7" dur="20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Gündönümü">
  <a:themeElements>
    <a:clrScheme name="Gündönümü">
      <a:dk1>
        <a:sysClr val="windowText" lastClr="000000"/>
      </a:dk1>
      <a:lt1>
        <a:sysClr val="window" lastClr="FFFFFF"/>
      </a:lt1>
      <a:dk2>
        <a:srgbClr val="4F271C"/>
      </a:dk2>
      <a:lt2>
        <a:srgbClr val="E7DEC9"/>
      </a:lt2>
      <a:accent1>
        <a:srgbClr val="3891A7"/>
      </a:accent1>
      <a:accent2>
        <a:srgbClr val="FEB80A"/>
      </a:accent2>
      <a:accent3>
        <a:srgbClr val="C32D2E"/>
      </a:accent3>
      <a:accent4>
        <a:srgbClr val="84AA33"/>
      </a:accent4>
      <a:accent5>
        <a:srgbClr val="964305"/>
      </a:accent5>
      <a:accent6>
        <a:srgbClr val="475A8D"/>
      </a:accent6>
      <a:hlink>
        <a:srgbClr val="8DC765"/>
      </a:hlink>
      <a:folHlink>
        <a:srgbClr val="AA8A14"/>
      </a:folHlink>
    </a:clrScheme>
    <a:fontScheme name="Gündönümü">
      <a:majorFont>
        <a:latin typeface="Gill Sans MT"/>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Gill Sans MT"/>
        <a:ea typeface=""/>
        <a:cs typeface=""/>
        <a:font script="Grek" typeface="Corbel"/>
        <a:font script="Cyrl" typeface="Corbel"/>
        <a:font script="Jpan" typeface="HGｺﾞｼｯｸE"/>
        <a:font script="Hang" typeface="HY엽서L"/>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Gündönümü">
      <a:fillStyleLst>
        <a:solidFill>
          <a:schemeClr val="phClr"/>
        </a:solidFill>
        <a:gradFill rotWithShape="1">
          <a:gsLst>
            <a:gs pos="0">
              <a:schemeClr val="phClr">
                <a:tint val="35000"/>
                <a:satMod val="253000"/>
              </a:schemeClr>
            </a:gs>
            <a:gs pos="50000">
              <a:schemeClr val="phClr">
                <a:tint val="42000"/>
                <a:satMod val="255000"/>
              </a:schemeClr>
            </a:gs>
            <a:gs pos="97000">
              <a:schemeClr val="phClr">
                <a:tint val="53000"/>
                <a:satMod val="260000"/>
              </a:schemeClr>
            </a:gs>
            <a:gs pos="100000">
              <a:schemeClr val="phClr">
                <a:tint val="56000"/>
                <a:satMod val="275000"/>
              </a:schemeClr>
            </a:gs>
          </a:gsLst>
          <a:path path="circle">
            <a:fillToRect l="50000" t="50000" r="50000" b="50000"/>
          </a:path>
        </a:gradFill>
        <a:gradFill rotWithShape="1">
          <a:gsLst>
            <a:gs pos="0">
              <a:schemeClr val="phClr">
                <a:tint val="92000"/>
                <a:satMod val="170000"/>
              </a:schemeClr>
            </a:gs>
            <a:gs pos="15000">
              <a:schemeClr val="phClr">
                <a:tint val="92000"/>
                <a:shade val="99000"/>
                <a:satMod val="170000"/>
              </a:schemeClr>
            </a:gs>
            <a:gs pos="62000">
              <a:schemeClr val="phClr">
                <a:tint val="96000"/>
                <a:shade val="80000"/>
                <a:satMod val="170000"/>
              </a:schemeClr>
            </a:gs>
            <a:gs pos="97000">
              <a:schemeClr val="phClr">
                <a:tint val="98000"/>
                <a:shade val="63000"/>
                <a:satMod val="170000"/>
              </a:schemeClr>
            </a:gs>
            <a:gs pos="100000">
              <a:schemeClr val="phClr">
                <a:shade val="62000"/>
                <a:satMod val="170000"/>
              </a:schemeClr>
            </a:gs>
          </a:gsLst>
          <a:path path="circle">
            <a:fillToRect l="50000" t="50000" r="50000" b="50000"/>
          </a:path>
        </a:gradFill>
      </a:fillStyleLst>
      <a:lnStyleLst>
        <a:ln w="9525" cap="flat" cmpd="sng" algn="ctr">
          <a:solidFill>
            <a:schemeClr val="phClr"/>
          </a:solidFill>
          <a:prstDash val="solid"/>
        </a:ln>
        <a:ln w="25400" cap="flat" cmpd="sng" algn="ctr">
          <a:solidFill>
            <a:schemeClr val="phClr"/>
          </a:solidFill>
          <a:prstDash val="solid"/>
        </a:ln>
        <a:ln w="25400" cap="flat" cmpd="sng" algn="ctr">
          <a:solidFill>
            <a:schemeClr val="phClr"/>
          </a:solidFill>
          <a:prstDash val="solid"/>
        </a:ln>
      </a:lnStyleLst>
      <a:effectStyleLst>
        <a:effectStyle>
          <a:effectLst>
            <a:outerShdw blurRad="63500" dist="25400" dir="5400000" rotWithShape="0">
              <a:srgbClr val="000000">
                <a:alpha val="43137"/>
              </a:srgbClr>
            </a:outerShdw>
          </a:effectLst>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8700000"/>
            </a:lightRig>
          </a:scene3d>
          <a:sp3d contourW="12700">
            <a:bevelT w="0" h="0"/>
            <a:contourClr>
              <a:schemeClr val="phClr">
                <a:shade val="80000"/>
              </a:schemeClr>
            </a:contourClr>
          </a:sp3d>
        </a:effectStyle>
        <a:effectStyle>
          <a:effectLst>
            <a:outerShdw blurRad="63500" dist="25400" dir="5400000" rotWithShape="0">
              <a:srgbClr val="000000">
                <a:alpha val="43137"/>
              </a:srgbClr>
            </a:outerShdw>
          </a:effectLst>
          <a:scene3d>
            <a:camera prst="orthographicFront" fov="0">
              <a:rot lat="0" lon="0" rev="0"/>
            </a:camera>
            <a:lightRig rig="brightRoom" dir="tl">
              <a:rot lat="0" lon="0" rev="5400000"/>
            </a:lightRig>
          </a:scene3d>
          <a:sp3d contourW="12700">
            <a:bevelT w="25400" h="50800" prst="angle"/>
            <a:contourClr>
              <a:schemeClr val="phClr"/>
            </a:contourClr>
          </a:sp3d>
        </a:effectStyle>
      </a:effectStyleLst>
      <a:bgFillStyleLst>
        <a:solidFill>
          <a:schemeClr val="phClr"/>
        </a:solidFill>
        <a:gradFill rotWithShape="1">
          <a:gsLst>
            <a:gs pos="0">
              <a:schemeClr val="phClr">
                <a:tint val="60000"/>
                <a:satMod val="355000"/>
              </a:schemeClr>
            </a:gs>
            <a:gs pos="40000">
              <a:schemeClr val="phClr">
                <a:tint val="85000"/>
                <a:satMod val="320000"/>
              </a:schemeClr>
            </a:gs>
            <a:gs pos="100000">
              <a:schemeClr val="phClr">
                <a:shade val="55000"/>
                <a:satMod val="300000"/>
              </a:schemeClr>
            </a:gs>
          </a:gsLst>
          <a:path path="circle">
            <a:fillToRect l="-24500" t="-20000" r="124500" b="120000"/>
          </a:path>
        </a:gradFill>
        <a:blipFill>
          <a:blip xmlns:r="http://schemas.openxmlformats.org/officeDocument/2006/relationships" r:embed="rId1">
            <a:duotone>
              <a:schemeClr val="phClr">
                <a:shade val="9000"/>
                <a:satMod val="300000"/>
              </a:schemeClr>
              <a:schemeClr val="phClr">
                <a:tint val="90000"/>
                <a:satMod val="225000"/>
              </a:schemeClr>
            </a:duotone>
          </a:blip>
          <a:tile tx="0" ty="0" sx="90000" sy="90000" flip="xy" algn="tl"/>
        </a:blipFill>
      </a:bgFillStyleLst>
    </a:fmtScheme>
  </a:themeElements>
  <a:objectDefaults/>
  <a:extraClrSchemeLst/>
</a:theme>
</file>

<file path=ppt/theme/theme2.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Solstice</Template>
  <TotalTime>3393</TotalTime>
  <Words>2323</Words>
  <Application>Microsoft Office PowerPoint</Application>
  <PresentationFormat>Ekran Gösterisi (4:3)</PresentationFormat>
  <Paragraphs>405</Paragraphs>
  <Slides>65</Slides>
  <Notes>1</Notes>
  <HiddenSlides>0</HiddenSlides>
  <MMClips>0</MMClips>
  <ScaleCrop>false</ScaleCrop>
  <HeadingPairs>
    <vt:vector size="6" baseType="variant">
      <vt:variant>
        <vt:lpstr>Kullanılan Yazı Tipleri</vt:lpstr>
      </vt:variant>
      <vt:variant>
        <vt:i4>5</vt:i4>
      </vt:variant>
      <vt:variant>
        <vt:lpstr>Tema</vt:lpstr>
      </vt:variant>
      <vt:variant>
        <vt:i4>1</vt:i4>
      </vt:variant>
      <vt:variant>
        <vt:lpstr>Slayt Başlıkları</vt:lpstr>
      </vt:variant>
      <vt:variant>
        <vt:i4>65</vt:i4>
      </vt:variant>
    </vt:vector>
  </HeadingPairs>
  <TitlesOfParts>
    <vt:vector size="71" baseType="lpstr">
      <vt:lpstr>Arial</vt:lpstr>
      <vt:lpstr>Calibri</vt:lpstr>
      <vt:lpstr>Gill Sans MT</vt:lpstr>
      <vt:lpstr>Verdana</vt:lpstr>
      <vt:lpstr>Wingdings 2</vt:lpstr>
      <vt:lpstr>Gündönümü</vt:lpstr>
      <vt:lpstr> TÜRKİYE CUMHURİYETİ  GİRESUN ÜNİVERSİTESİ</vt:lpstr>
      <vt:lpstr>ÖĞRENCİ İŞLERİ</vt:lpstr>
      <vt:lpstr>ÖĞRENCİ BİLGİ SİSTEMİ GİRİŞ</vt:lpstr>
      <vt:lpstr>Şifre Oluşturma</vt:lpstr>
      <vt:lpstr>Şifre Oluşturma</vt:lpstr>
      <vt:lpstr>Profil Bilgileri</vt:lpstr>
      <vt:lpstr>Öğrencinin Kullandığı Alanlar</vt:lpstr>
      <vt:lpstr>Notların Görüntülenmesi</vt:lpstr>
      <vt:lpstr>Transkript</vt:lpstr>
      <vt:lpstr>Sunulan Dersler</vt:lpstr>
      <vt:lpstr>Ders İzleme Formu</vt:lpstr>
      <vt:lpstr>Müfredat</vt:lpstr>
      <vt:lpstr>Kayıt Yenileme</vt:lpstr>
      <vt:lpstr>Kayıt Yenileme – Tekrar Dersler </vt:lpstr>
      <vt:lpstr>Kayıt Yenileme – Açılan Dersler Listesi</vt:lpstr>
      <vt:lpstr>Kayıt Yenileme – Ders Seçimi</vt:lpstr>
      <vt:lpstr>Kayıt Yenileme - Danışman Onayına Gönderme</vt:lpstr>
      <vt:lpstr>ŞİFRE DEĞİŞTİRME İŞLEMLERİ</vt:lpstr>
      <vt:lpstr>Öğretim Süreleri</vt:lpstr>
      <vt:lpstr>Yarıyıl Öğretim Süresi</vt:lpstr>
      <vt:lpstr>Akademik Takvim</vt:lpstr>
      <vt:lpstr>Önlisans ve Lisans  Öğrenci Danışmanlığı </vt:lpstr>
      <vt:lpstr>Kayıt Yenileme İşlemleri</vt:lpstr>
      <vt:lpstr>Kayıt Yenileme İşlemleri</vt:lpstr>
      <vt:lpstr>Kayıt Yenileme İşlemleri</vt:lpstr>
      <vt:lpstr>Derslere Devam</vt:lpstr>
      <vt:lpstr>Sınavlarda Mazeret</vt:lpstr>
      <vt:lpstr>Sınav Sonuçlarına İtiraz</vt:lpstr>
      <vt:lpstr>Başarı Durumu</vt:lpstr>
      <vt:lpstr>ÖNLİSANS NOT ARALIKLARI</vt:lpstr>
      <vt:lpstr>LİSANS NOT ARALIKLARI</vt:lpstr>
      <vt:lpstr>Ders Tekrarı</vt:lpstr>
      <vt:lpstr>Bütünleme Sınavı</vt:lpstr>
      <vt:lpstr>Mezuniyet Sınavı</vt:lpstr>
      <vt:lpstr>Kayıt Dondurma </vt:lpstr>
      <vt:lpstr>Katkı Payı – Öğrenim Ücreti</vt:lpstr>
      <vt:lpstr>Katkı Payı – Öğrenim Ücreti</vt:lpstr>
      <vt:lpstr>Katkı Payı – Öğrenim Ücreti</vt:lpstr>
      <vt:lpstr>Katkı Payı – Öğrenim Ücreti</vt:lpstr>
      <vt:lpstr>Muafiyet İşlemleri</vt:lpstr>
      <vt:lpstr>Kredi Transfer İşlemleri</vt:lpstr>
      <vt:lpstr>Çift Ana Dal</vt:lpstr>
      <vt:lpstr>Yan Dal</vt:lpstr>
      <vt:lpstr>Askerlik Tecil</vt:lpstr>
      <vt:lpstr>Askerlik Tecil</vt:lpstr>
      <vt:lpstr>AKTS ve Diploma Eki</vt:lpstr>
      <vt:lpstr>Mezuniyet</vt:lpstr>
      <vt:lpstr>Çeşitli Belgeler</vt:lpstr>
      <vt:lpstr>Burs İmkanları</vt:lpstr>
      <vt:lpstr>DİSİPLİN CEZALARI </vt:lpstr>
      <vt:lpstr>YATAY GEÇİŞ YÖNTEMLERİ</vt:lpstr>
      <vt:lpstr>1- Kurum İçi Programlar Arası 2- Kurumlar Arası 3- Merkezi Yerleştirme Puanı İle </vt:lpstr>
      <vt:lpstr>1- Kurum İçi Programlar Arası Yatay Geçiş</vt:lpstr>
      <vt:lpstr>PowerPoint Sunusu</vt:lpstr>
      <vt:lpstr>PowerPoint Sunusu</vt:lpstr>
      <vt:lpstr>PowerPoint Sunusu</vt:lpstr>
      <vt:lpstr>2- Kurumlar Arası Yatay Geçiş</vt:lpstr>
      <vt:lpstr>PowerPoint Sunusu</vt:lpstr>
      <vt:lpstr>PowerPoint Sunusu</vt:lpstr>
      <vt:lpstr>3- Merkezi Yerleştirme Puanı (Ek-1) ile Yatay Geçiş</vt:lpstr>
      <vt:lpstr>PowerPoint Sunusu</vt:lpstr>
      <vt:lpstr>PowerPoint Sunusu</vt:lpstr>
      <vt:lpstr>PowerPoint Sunusu</vt:lpstr>
      <vt:lpstr>PowerPoint Sunusu</vt:lpstr>
      <vt:lpstr>PowerPoint Sunusu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TÜRKİYE CUMHURİYETİ  GİRESUN ÜNİVERSİTESİ</dc:title>
  <dc:creator>efe</dc:creator>
  <cp:lastModifiedBy>Mesut</cp:lastModifiedBy>
  <cp:revision>298</cp:revision>
  <dcterms:created xsi:type="dcterms:W3CDTF">2014-10-16T06:32:40Z</dcterms:created>
  <dcterms:modified xsi:type="dcterms:W3CDTF">2026-10-05T06:16:38Z</dcterms:modified>
</cp:coreProperties>
</file>